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65" r:id="rId4"/>
    <p:sldId id="266" r:id="rId5"/>
    <p:sldId id="262" r:id="rId6"/>
    <p:sldId id="268" r:id="rId7"/>
    <p:sldId id="270" r:id="rId8"/>
    <p:sldId id="271" r:id="rId9"/>
    <p:sldId id="272" r:id="rId10"/>
    <p:sldId id="267" r:id="rId11"/>
    <p:sldId id="264" r:id="rId12"/>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96735C4-88D3-5F58-EB38-DA6EC8409AA0}" name="Olivier Markestein" initials="OM" userId="S::omarkestein@winterswijk.nl::6e7404eb-24e4-4c37-93a3-02f14fed6d3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21"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329517-B5F3-4845-8823-3A2007F0FAC0}" type="datetimeFigureOut">
              <a:rPr lang="nl-NL" smtClean="0"/>
              <a:t>15-4-2026</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4A5F93-8429-41F2-98C4-6111EE634FEF}" type="slidenum">
              <a:rPr lang="nl-NL" smtClean="0"/>
              <a:t>‹nr.›</a:t>
            </a:fld>
            <a:endParaRPr lang="nl-NL"/>
          </a:p>
        </p:txBody>
      </p:sp>
    </p:spTree>
    <p:extLst>
      <p:ext uri="{BB962C8B-B14F-4D97-AF65-F5344CB8AC3E}">
        <p14:creationId xmlns:p14="http://schemas.microsoft.com/office/powerpoint/2010/main" val="19654844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8F4A5F93-8429-41F2-98C4-6111EE634FEF}" type="slidenum">
              <a:rPr lang="nl-NL" smtClean="0"/>
              <a:t>5</a:t>
            </a:fld>
            <a:endParaRPr lang="nl-NL"/>
          </a:p>
        </p:txBody>
      </p:sp>
    </p:spTree>
    <p:extLst>
      <p:ext uri="{BB962C8B-B14F-4D97-AF65-F5344CB8AC3E}">
        <p14:creationId xmlns:p14="http://schemas.microsoft.com/office/powerpoint/2010/main" val="26034548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B6AF691-CD9C-CB38-DCDA-2BA5F8F92E64}"/>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69B69DDC-95F7-E65B-98EC-87C32F1562D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A7A32C4E-240B-036E-5526-E1BBF43BE266}"/>
              </a:ext>
            </a:extLst>
          </p:cNvPr>
          <p:cNvSpPr>
            <a:spLocks noGrp="1"/>
          </p:cNvSpPr>
          <p:nvPr>
            <p:ph type="dt" sz="half" idx="10"/>
          </p:nvPr>
        </p:nvSpPr>
        <p:spPr/>
        <p:txBody>
          <a:bodyPr/>
          <a:lstStyle/>
          <a:p>
            <a:fld id="{6DD026D2-35C1-4FFF-A874-2F814EFF5535}" type="datetimeFigureOut">
              <a:rPr lang="nl-NL" smtClean="0"/>
              <a:t>15-4-2026</a:t>
            </a:fld>
            <a:endParaRPr lang="nl-NL"/>
          </a:p>
        </p:txBody>
      </p:sp>
      <p:sp>
        <p:nvSpPr>
          <p:cNvPr id="5" name="Tijdelijke aanduiding voor voettekst 4">
            <a:extLst>
              <a:ext uri="{FF2B5EF4-FFF2-40B4-BE49-F238E27FC236}">
                <a16:creationId xmlns:a16="http://schemas.microsoft.com/office/drawing/2014/main" id="{7D3FB1EF-DDAB-A3A9-A1B9-6113B3105B6F}"/>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49B347BD-E9DD-4A8E-377B-3765E106EF66}"/>
              </a:ext>
            </a:extLst>
          </p:cNvPr>
          <p:cNvSpPr>
            <a:spLocks noGrp="1"/>
          </p:cNvSpPr>
          <p:nvPr>
            <p:ph type="sldNum" sz="quarter" idx="12"/>
          </p:nvPr>
        </p:nvSpPr>
        <p:spPr/>
        <p:txBody>
          <a:bodyPr/>
          <a:lstStyle/>
          <a:p>
            <a:fld id="{B4CEEE6C-D875-40B8-B250-EF219DD40A68}" type="slidenum">
              <a:rPr lang="nl-NL" smtClean="0"/>
              <a:t>‹nr.›</a:t>
            </a:fld>
            <a:endParaRPr lang="nl-NL"/>
          </a:p>
        </p:txBody>
      </p:sp>
    </p:spTree>
    <p:extLst>
      <p:ext uri="{BB962C8B-B14F-4D97-AF65-F5344CB8AC3E}">
        <p14:creationId xmlns:p14="http://schemas.microsoft.com/office/powerpoint/2010/main" val="2312030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71E5240-9392-83C3-F0C0-1B64C8A34B43}"/>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2FB1D41E-722B-492C-DFE5-7DCCA3BC50A3}"/>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179886E7-D1DF-05C6-9439-1D3244C39D26}"/>
              </a:ext>
            </a:extLst>
          </p:cNvPr>
          <p:cNvSpPr>
            <a:spLocks noGrp="1"/>
          </p:cNvSpPr>
          <p:nvPr>
            <p:ph type="dt" sz="half" idx="10"/>
          </p:nvPr>
        </p:nvSpPr>
        <p:spPr/>
        <p:txBody>
          <a:bodyPr/>
          <a:lstStyle/>
          <a:p>
            <a:fld id="{6DD026D2-35C1-4FFF-A874-2F814EFF5535}" type="datetimeFigureOut">
              <a:rPr lang="nl-NL" smtClean="0"/>
              <a:t>15-4-2026</a:t>
            </a:fld>
            <a:endParaRPr lang="nl-NL"/>
          </a:p>
        </p:txBody>
      </p:sp>
      <p:sp>
        <p:nvSpPr>
          <p:cNvPr id="5" name="Tijdelijke aanduiding voor voettekst 4">
            <a:extLst>
              <a:ext uri="{FF2B5EF4-FFF2-40B4-BE49-F238E27FC236}">
                <a16:creationId xmlns:a16="http://schemas.microsoft.com/office/drawing/2014/main" id="{879EA979-0813-E4CA-1151-C1342B3DA261}"/>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9D917C3E-B70C-FF4B-C049-B698E28FAA87}"/>
              </a:ext>
            </a:extLst>
          </p:cNvPr>
          <p:cNvSpPr>
            <a:spLocks noGrp="1"/>
          </p:cNvSpPr>
          <p:nvPr>
            <p:ph type="sldNum" sz="quarter" idx="12"/>
          </p:nvPr>
        </p:nvSpPr>
        <p:spPr/>
        <p:txBody>
          <a:bodyPr/>
          <a:lstStyle/>
          <a:p>
            <a:fld id="{B4CEEE6C-D875-40B8-B250-EF219DD40A68}" type="slidenum">
              <a:rPr lang="nl-NL" smtClean="0"/>
              <a:t>‹nr.›</a:t>
            </a:fld>
            <a:endParaRPr lang="nl-NL"/>
          </a:p>
        </p:txBody>
      </p:sp>
    </p:spTree>
    <p:extLst>
      <p:ext uri="{BB962C8B-B14F-4D97-AF65-F5344CB8AC3E}">
        <p14:creationId xmlns:p14="http://schemas.microsoft.com/office/powerpoint/2010/main" val="3210829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28C1F347-D567-C8E4-C4BC-5DC26F91793B}"/>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274162C0-D9DE-03EA-111B-BCDF596C6A9D}"/>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04603C6E-4A71-5873-9C06-12766B714572}"/>
              </a:ext>
            </a:extLst>
          </p:cNvPr>
          <p:cNvSpPr>
            <a:spLocks noGrp="1"/>
          </p:cNvSpPr>
          <p:nvPr>
            <p:ph type="dt" sz="half" idx="10"/>
          </p:nvPr>
        </p:nvSpPr>
        <p:spPr/>
        <p:txBody>
          <a:bodyPr/>
          <a:lstStyle/>
          <a:p>
            <a:fld id="{6DD026D2-35C1-4FFF-A874-2F814EFF5535}" type="datetimeFigureOut">
              <a:rPr lang="nl-NL" smtClean="0"/>
              <a:t>15-4-2026</a:t>
            </a:fld>
            <a:endParaRPr lang="nl-NL"/>
          </a:p>
        </p:txBody>
      </p:sp>
      <p:sp>
        <p:nvSpPr>
          <p:cNvPr id="5" name="Tijdelijke aanduiding voor voettekst 4">
            <a:extLst>
              <a:ext uri="{FF2B5EF4-FFF2-40B4-BE49-F238E27FC236}">
                <a16:creationId xmlns:a16="http://schemas.microsoft.com/office/drawing/2014/main" id="{3C17D2E8-1C90-5FFC-A6BE-C61B2A435D27}"/>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E263FA4E-CA6B-02E2-C55C-44CC71BB0A47}"/>
              </a:ext>
            </a:extLst>
          </p:cNvPr>
          <p:cNvSpPr>
            <a:spLocks noGrp="1"/>
          </p:cNvSpPr>
          <p:nvPr>
            <p:ph type="sldNum" sz="quarter" idx="12"/>
          </p:nvPr>
        </p:nvSpPr>
        <p:spPr/>
        <p:txBody>
          <a:bodyPr/>
          <a:lstStyle/>
          <a:p>
            <a:fld id="{B4CEEE6C-D875-40B8-B250-EF219DD40A68}" type="slidenum">
              <a:rPr lang="nl-NL" smtClean="0"/>
              <a:t>‹nr.›</a:t>
            </a:fld>
            <a:endParaRPr lang="nl-NL"/>
          </a:p>
        </p:txBody>
      </p:sp>
    </p:spTree>
    <p:extLst>
      <p:ext uri="{BB962C8B-B14F-4D97-AF65-F5344CB8AC3E}">
        <p14:creationId xmlns:p14="http://schemas.microsoft.com/office/powerpoint/2010/main" val="2172240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155761-61A6-E87B-FFCA-1E8B3B9F09CD}"/>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DE36522C-80BB-F175-DB12-367DD2F9D69E}"/>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EA7A560B-13EA-961B-5EA8-1BA707CE1F01}"/>
              </a:ext>
            </a:extLst>
          </p:cNvPr>
          <p:cNvSpPr>
            <a:spLocks noGrp="1"/>
          </p:cNvSpPr>
          <p:nvPr>
            <p:ph type="dt" sz="half" idx="10"/>
          </p:nvPr>
        </p:nvSpPr>
        <p:spPr/>
        <p:txBody>
          <a:bodyPr/>
          <a:lstStyle/>
          <a:p>
            <a:fld id="{6DD026D2-35C1-4FFF-A874-2F814EFF5535}" type="datetimeFigureOut">
              <a:rPr lang="nl-NL" smtClean="0"/>
              <a:t>15-4-2026</a:t>
            </a:fld>
            <a:endParaRPr lang="nl-NL"/>
          </a:p>
        </p:txBody>
      </p:sp>
      <p:sp>
        <p:nvSpPr>
          <p:cNvPr id="5" name="Tijdelijke aanduiding voor voettekst 4">
            <a:extLst>
              <a:ext uri="{FF2B5EF4-FFF2-40B4-BE49-F238E27FC236}">
                <a16:creationId xmlns:a16="http://schemas.microsoft.com/office/drawing/2014/main" id="{81CA715D-4345-77E7-A40C-9785A2EA42D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5CF446C4-E701-CDD9-18F8-643655F2E341}"/>
              </a:ext>
            </a:extLst>
          </p:cNvPr>
          <p:cNvSpPr>
            <a:spLocks noGrp="1"/>
          </p:cNvSpPr>
          <p:nvPr>
            <p:ph type="sldNum" sz="quarter" idx="12"/>
          </p:nvPr>
        </p:nvSpPr>
        <p:spPr/>
        <p:txBody>
          <a:bodyPr/>
          <a:lstStyle/>
          <a:p>
            <a:fld id="{B4CEEE6C-D875-40B8-B250-EF219DD40A68}" type="slidenum">
              <a:rPr lang="nl-NL" smtClean="0"/>
              <a:t>‹nr.›</a:t>
            </a:fld>
            <a:endParaRPr lang="nl-NL"/>
          </a:p>
        </p:txBody>
      </p:sp>
    </p:spTree>
    <p:extLst>
      <p:ext uri="{BB962C8B-B14F-4D97-AF65-F5344CB8AC3E}">
        <p14:creationId xmlns:p14="http://schemas.microsoft.com/office/powerpoint/2010/main" val="14827403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A7FCFD-C4D7-6015-16DF-86FB34758117}"/>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47530757-3637-C86D-08D8-D599675862E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1A9AE762-AF10-1785-6BAA-881067B27950}"/>
              </a:ext>
            </a:extLst>
          </p:cNvPr>
          <p:cNvSpPr>
            <a:spLocks noGrp="1"/>
          </p:cNvSpPr>
          <p:nvPr>
            <p:ph type="dt" sz="half" idx="10"/>
          </p:nvPr>
        </p:nvSpPr>
        <p:spPr/>
        <p:txBody>
          <a:bodyPr/>
          <a:lstStyle/>
          <a:p>
            <a:fld id="{6DD026D2-35C1-4FFF-A874-2F814EFF5535}" type="datetimeFigureOut">
              <a:rPr lang="nl-NL" smtClean="0"/>
              <a:t>15-4-2026</a:t>
            </a:fld>
            <a:endParaRPr lang="nl-NL"/>
          </a:p>
        </p:txBody>
      </p:sp>
      <p:sp>
        <p:nvSpPr>
          <p:cNvPr id="5" name="Tijdelijke aanduiding voor voettekst 4">
            <a:extLst>
              <a:ext uri="{FF2B5EF4-FFF2-40B4-BE49-F238E27FC236}">
                <a16:creationId xmlns:a16="http://schemas.microsoft.com/office/drawing/2014/main" id="{3EA0686E-566E-62A9-E08A-054A36385D9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E9080FE-D0FB-D470-F2AD-0C1FEDE56FDD}"/>
              </a:ext>
            </a:extLst>
          </p:cNvPr>
          <p:cNvSpPr>
            <a:spLocks noGrp="1"/>
          </p:cNvSpPr>
          <p:nvPr>
            <p:ph type="sldNum" sz="quarter" idx="12"/>
          </p:nvPr>
        </p:nvSpPr>
        <p:spPr/>
        <p:txBody>
          <a:bodyPr/>
          <a:lstStyle/>
          <a:p>
            <a:fld id="{B4CEEE6C-D875-40B8-B250-EF219DD40A68}" type="slidenum">
              <a:rPr lang="nl-NL" smtClean="0"/>
              <a:t>‹nr.›</a:t>
            </a:fld>
            <a:endParaRPr lang="nl-NL"/>
          </a:p>
        </p:txBody>
      </p:sp>
    </p:spTree>
    <p:extLst>
      <p:ext uri="{BB962C8B-B14F-4D97-AF65-F5344CB8AC3E}">
        <p14:creationId xmlns:p14="http://schemas.microsoft.com/office/powerpoint/2010/main" val="27362565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E6D70E9-FE81-E1BF-B11C-F23EB73C5E9B}"/>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8B27D9FA-E72E-E587-DE98-A72DB7DBBB69}"/>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C0121D03-EDF4-C929-2726-6773C1822AFD}"/>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AF63D24E-115C-CD99-66C2-A26A5497B218}"/>
              </a:ext>
            </a:extLst>
          </p:cNvPr>
          <p:cNvSpPr>
            <a:spLocks noGrp="1"/>
          </p:cNvSpPr>
          <p:nvPr>
            <p:ph type="dt" sz="half" idx="10"/>
          </p:nvPr>
        </p:nvSpPr>
        <p:spPr/>
        <p:txBody>
          <a:bodyPr/>
          <a:lstStyle/>
          <a:p>
            <a:fld id="{6DD026D2-35C1-4FFF-A874-2F814EFF5535}" type="datetimeFigureOut">
              <a:rPr lang="nl-NL" smtClean="0"/>
              <a:t>15-4-2026</a:t>
            </a:fld>
            <a:endParaRPr lang="nl-NL"/>
          </a:p>
        </p:txBody>
      </p:sp>
      <p:sp>
        <p:nvSpPr>
          <p:cNvPr id="6" name="Tijdelijke aanduiding voor voettekst 5">
            <a:extLst>
              <a:ext uri="{FF2B5EF4-FFF2-40B4-BE49-F238E27FC236}">
                <a16:creationId xmlns:a16="http://schemas.microsoft.com/office/drawing/2014/main" id="{0D37EB81-620D-E319-E781-831115B5B7CE}"/>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023A1C58-9B64-49BF-E029-52F708AD88F5}"/>
              </a:ext>
            </a:extLst>
          </p:cNvPr>
          <p:cNvSpPr>
            <a:spLocks noGrp="1"/>
          </p:cNvSpPr>
          <p:nvPr>
            <p:ph type="sldNum" sz="quarter" idx="12"/>
          </p:nvPr>
        </p:nvSpPr>
        <p:spPr/>
        <p:txBody>
          <a:bodyPr/>
          <a:lstStyle/>
          <a:p>
            <a:fld id="{B4CEEE6C-D875-40B8-B250-EF219DD40A68}" type="slidenum">
              <a:rPr lang="nl-NL" smtClean="0"/>
              <a:t>‹nr.›</a:t>
            </a:fld>
            <a:endParaRPr lang="nl-NL"/>
          </a:p>
        </p:txBody>
      </p:sp>
    </p:spTree>
    <p:extLst>
      <p:ext uri="{BB962C8B-B14F-4D97-AF65-F5344CB8AC3E}">
        <p14:creationId xmlns:p14="http://schemas.microsoft.com/office/powerpoint/2010/main" val="486574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F684A05-AC78-325E-7E1D-780D2C46946B}"/>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B02F29BE-3D97-15FE-D7D7-5A67B64C961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DF47AD07-008C-C4CF-31BE-357AFEB87109}"/>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12801C16-49CD-FEE1-7E3C-9F76376D03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F108DA13-C033-CE16-2007-D369299F8183}"/>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F7C73C7A-E0B3-D1B1-2244-5D65B7A8101A}"/>
              </a:ext>
            </a:extLst>
          </p:cNvPr>
          <p:cNvSpPr>
            <a:spLocks noGrp="1"/>
          </p:cNvSpPr>
          <p:nvPr>
            <p:ph type="dt" sz="half" idx="10"/>
          </p:nvPr>
        </p:nvSpPr>
        <p:spPr/>
        <p:txBody>
          <a:bodyPr/>
          <a:lstStyle/>
          <a:p>
            <a:fld id="{6DD026D2-35C1-4FFF-A874-2F814EFF5535}" type="datetimeFigureOut">
              <a:rPr lang="nl-NL" smtClean="0"/>
              <a:t>15-4-2026</a:t>
            </a:fld>
            <a:endParaRPr lang="nl-NL"/>
          </a:p>
        </p:txBody>
      </p:sp>
      <p:sp>
        <p:nvSpPr>
          <p:cNvPr id="8" name="Tijdelijke aanduiding voor voettekst 7">
            <a:extLst>
              <a:ext uri="{FF2B5EF4-FFF2-40B4-BE49-F238E27FC236}">
                <a16:creationId xmlns:a16="http://schemas.microsoft.com/office/drawing/2014/main" id="{25B7A40F-832A-079D-95C2-3A2992EDD66B}"/>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3429F46A-5254-B00D-A291-2C595D4F160E}"/>
              </a:ext>
            </a:extLst>
          </p:cNvPr>
          <p:cNvSpPr>
            <a:spLocks noGrp="1"/>
          </p:cNvSpPr>
          <p:nvPr>
            <p:ph type="sldNum" sz="quarter" idx="12"/>
          </p:nvPr>
        </p:nvSpPr>
        <p:spPr/>
        <p:txBody>
          <a:bodyPr/>
          <a:lstStyle/>
          <a:p>
            <a:fld id="{B4CEEE6C-D875-40B8-B250-EF219DD40A68}" type="slidenum">
              <a:rPr lang="nl-NL" smtClean="0"/>
              <a:t>‹nr.›</a:t>
            </a:fld>
            <a:endParaRPr lang="nl-NL"/>
          </a:p>
        </p:txBody>
      </p:sp>
    </p:spTree>
    <p:extLst>
      <p:ext uri="{BB962C8B-B14F-4D97-AF65-F5344CB8AC3E}">
        <p14:creationId xmlns:p14="http://schemas.microsoft.com/office/powerpoint/2010/main" val="31766236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4800D00-9081-BA07-1B42-55D788B9109C}"/>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172181F8-4620-3233-6A6F-442EBD3DC730}"/>
              </a:ext>
            </a:extLst>
          </p:cNvPr>
          <p:cNvSpPr>
            <a:spLocks noGrp="1"/>
          </p:cNvSpPr>
          <p:nvPr>
            <p:ph type="dt" sz="half" idx="10"/>
          </p:nvPr>
        </p:nvSpPr>
        <p:spPr/>
        <p:txBody>
          <a:bodyPr/>
          <a:lstStyle/>
          <a:p>
            <a:fld id="{6DD026D2-35C1-4FFF-A874-2F814EFF5535}" type="datetimeFigureOut">
              <a:rPr lang="nl-NL" smtClean="0"/>
              <a:t>15-4-2026</a:t>
            </a:fld>
            <a:endParaRPr lang="nl-NL"/>
          </a:p>
        </p:txBody>
      </p:sp>
      <p:sp>
        <p:nvSpPr>
          <p:cNvPr id="4" name="Tijdelijke aanduiding voor voettekst 3">
            <a:extLst>
              <a:ext uri="{FF2B5EF4-FFF2-40B4-BE49-F238E27FC236}">
                <a16:creationId xmlns:a16="http://schemas.microsoft.com/office/drawing/2014/main" id="{10983FDD-0A84-245B-557E-E537AD2A6DD0}"/>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32656541-1DB4-5A91-A887-CE387FB51237}"/>
              </a:ext>
            </a:extLst>
          </p:cNvPr>
          <p:cNvSpPr>
            <a:spLocks noGrp="1"/>
          </p:cNvSpPr>
          <p:nvPr>
            <p:ph type="sldNum" sz="quarter" idx="12"/>
          </p:nvPr>
        </p:nvSpPr>
        <p:spPr/>
        <p:txBody>
          <a:bodyPr/>
          <a:lstStyle/>
          <a:p>
            <a:fld id="{B4CEEE6C-D875-40B8-B250-EF219DD40A68}" type="slidenum">
              <a:rPr lang="nl-NL" smtClean="0"/>
              <a:t>‹nr.›</a:t>
            </a:fld>
            <a:endParaRPr lang="nl-NL"/>
          </a:p>
        </p:txBody>
      </p:sp>
    </p:spTree>
    <p:extLst>
      <p:ext uri="{BB962C8B-B14F-4D97-AF65-F5344CB8AC3E}">
        <p14:creationId xmlns:p14="http://schemas.microsoft.com/office/powerpoint/2010/main" val="1961105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6397E7E9-0BEF-1B93-28D5-1FCD0EAF44A9}"/>
              </a:ext>
            </a:extLst>
          </p:cNvPr>
          <p:cNvSpPr>
            <a:spLocks noGrp="1"/>
          </p:cNvSpPr>
          <p:nvPr>
            <p:ph type="dt" sz="half" idx="10"/>
          </p:nvPr>
        </p:nvSpPr>
        <p:spPr/>
        <p:txBody>
          <a:bodyPr/>
          <a:lstStyle/>
          <a:p>
            <a:fld id="{6DD026D2-35C1-4FFF-A874-2F814EFF5535}" type="datetimeFigureOut">
              <a:rPr lang="nl-NL" smtClean="0"/>
              <a:t>15-4-2026</a:t>
            </a:fld>
            <a:endParaRPr lang="nl-NL"/>
          </a:p>
        </p:txBody>
      </p:sp>
      <p:sp>
        <p:nvSpPr>
          <p:cNvPr id="3" name="Tijdelijke aanduiding voor voettekst 2">
            <a:extLst>
              <a:ext uri="{FF2B5EF4-FFF2-40B4-BE49-F238E27FC236}">
                <a16:creationId xmlns:a16="http://schemas.microsoft.com/office/drawing/2014/main" id="{AC11F481-CEBB-F46A-ADCF-75D4630E5BD0}"/>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8A048DB8-019E-38A0-44EE-E17DE17FAA7B}"/>
              </a:ext>
            </a:extLst>
          </p:cNvPr>
          <p:cNvSpPr>
            <a:spLocks noGrp="1"/>
          </p:cNvSpPr>
          <p:nvPr>
            <p:ph type="sldNum" sz="quarter" idx="12"/>
          </p:nvPr>
        </p:nvSpPr>
        <p:spPr/>
        <p:txBody>
          <a:bodyPr/>
          <a:lstStyle/>
          <a:p>
            <a:fld id="{B4CEEE6C-D875-40B8-B250-EF219DD40A68}" type="slidenum">
              <a:rPr lang="nl-NL" smtClean="0"/>
              <a:t>‹nr.›</a:t>
            </a:fld>
            <a:endParaRPr lang="nl-NL"/>
          </a:p>
        </p:txBody>
      </p:sp>
    </p:spTree>
    <p:extLst>
      <p:ext uri="{BB962C8B-B14F-4D97-AF65-F5344CB8AC3E}">
        <p14:creationId xmlns:p14="http://schemas.microsoft.com/office/powerpoint/2010/main" val="749615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4B41650-6B0B-967C-59AF-F2188A700847}"/>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E076AE2C-F717-B0D1-30F5-EE440EB4A30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398103C9-6199-8179-3E92-8EC280C43A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916674FF-03A9-05FD-C741-504B728D1BBB}"/>
              </a:ext>
            </a:extLst>
          </p:cNvPr>
          <p:cNvSpPr>
            <a:spLocks noGrp="1"/>
          </p:cNvSpPr>
          <p:nvPr>
            <p:ph type="dt" sz="half" idx="10"/>
          </p:nvPr>
        </p:nvSpPr>
        <p:spPr/>
        <p:txBody>
          <a:bodyPr/>
          <a:lstStyle/>
          <a:p>
            <a:fld id="{6DD026D2-35C1-4FFF-A874-2F814EFF5535}" type="datetimeFigureOut">
              <a:rPr lang="nl-NL" smtClean="0"/>
              <a:t>15-4-2026</a:t>
            </a:fld>
            <a:endParaRPr lang="nl-NL"/>
          </a:p>
        </p:txBody>
      </p:sp>
      <p:sp>
        <p:nvSpPr>
          <p:cNvPr id="6" name="Tijdelijke aanduiding voor voettekst 5">
            <a:extLst>
              <a:ext uri="{FF2B5EF4-FFF2-40B4-BE49-F238E27FC236}">
                <a16:creationId xmlns:a16="http://schemas.microsoft.com/office/drawing/2014/main" id="{33EFB821-FDA2-5745-6B4E-67FA11705D95}"/>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CFCC6622-2B01-0F57-CD10-6CDF9A78D467}"/>
              </a:ext>
            </a:extLst>
          </p:cNvPr>
          <p:cNvSpPr>
            <a:spLocks noGrp="1"/>
          </p:cNvSpPr>
          <p:nvPr>
            <p:ph type="sldNum" sz="quarter" idx="12"/>
          </p:nvPr>
        </p:nvSpPr>
        <p:spPr/>
        <p:txBody>
          <a:bodyPr/>
          <a:lstStyle/>
          <a:p>
            <a:fld id="{B4CEEE6C-D875-40B8-B250-EF219DD40A68}" type="slidenum">
              <a:rPr lang="nl-NL" smtClean="0"/>
              <a:t>‹nr.›</a:t>
            </a:fld>
            <a:endParaRPr lang="nl-NL"/>
          </a:p>
        </p:txBody>
      </p:sp>
    </p:spTree>
    <p:extLst>
      <p:ext uri="{BB962C8B-B14F-4D97-AF65-F5344CB8AC3E}">
        <p14:creationId xmlns:p14="http://schemas.microsoft.com/office/powerpoint/2010/main" val="2348853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5E5CE41-D21C-B97F-8D31-CEA61F0FDBE7}"/>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5CA92999-A66C-94B1-D924-7CABC0CC848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F3E14081-ECF2-2488-8B4A-F39E3EA6DE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41F38F79-0E6D-5A9F-6EE1-9A7EEFAEC72C}"/>
              </a:ext>
            </a:extLst>
          </p:cNvPr>
          <p:cNvSpPr>
            <a:spLocks noGrp="1"/>
          </p:cNvSpPr>
          <p:nvPr>
            <p:ph type="dt" sz="half" idx="10"/>
          </p:nvPr>
        </p:nvSpPr>
        <p:spPr/>
        <p:txBody>
          <a:bodyPr/>
          <a:lstStyle/>
          <a:p>
            <a:fld id="{6DD026D2-35C1-4FFF-A874-2F814EFF5535}" type="datetimeFigureOut">
              <a:rPr lang="nl-NL" smtClean="0"/>
              <a:t>15-4-2026</a:t>
            </a:fld>
            <a:endParaRPr lang="nl-NL"/>
          </a:p>
        </p:txBody>
      </p:sp>
      <p:sp>
        <p:nvSpPr>
          <p:cNvPr id="6" name="Tijdelijke aanduiding voor voettekst 5">
            <a:extLst>
              <a:ext uri="{FF2B5EF4-FFF2-40B4-BE49-F238E27FC236}">
                <a16:creationId xmlns:a16="http://schemas.microsoft.com/office/drawing/2014/main" id="{E33B90F0-2D1E-2F58-4026-EC55F0E30D07}"/>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028468AB-E1DA-0BDF-E04C-FC31E037189B}"/>
              </a:ext>
            </a:extLst>
          </p:cNvPr>
          <p:cNvSpPr>
            <a:spLocks noGrp="1"/>
          </p:cNvSpPr>
          <p:nvPr>
            <p:ph type="sldNum" sz="quarter" idx="12"/>
          </p:nvPr>
        </p:nvSpPr>
        <p:spPr/>
        <p:txBody>
          <a:bodyPr/>
          <a:lstStyle/>
          <a:p>
            <a:fld id="{B4CEEE6C-D875-40B8-B250-EF219DD40A68}" type="slidenum">
              <a:rPr lang="nl-NL" smtClean="0"/>
              <a:t>‹nr.›</a:t>
            </a:fld>
            <a:endParaRPr lang="nl-NL"/>
          </a:p>
        </p:txBody>
      </p:sp>
    </p:spTree>
    <p:extLst>
      <p:ext uri="{BB962C8B-B14F-4D97-AF65-F5344CB8AC3E}">
        <p14:creationId xmlns:p14="http://schemas.microsoft.com/office/powerpoint/2010/main" val="7843286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A4BFA9CE-C2C1-4D5E-F430-07C8DB974E8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0B7F1119-03DD-435F-364D-E26D8477F6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7B890B27-979B-B7AF-D4BF-C563EDE197B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DD026D2-35C1-4FFF-A874-2F814EFF5535}" type="datetimeFigureOut">
              <a:rPr lang="nl-NL" smtClean="0"/>
              <a:t>15-4-2026</a:t>
            </a:fld>
            <a:endParaRPr lang="nl-NL"/>
          </a:p>
        </p:txBody>
      </p:sp>
      <p:sp>
        <p:nvSpPr>
          <p:cNvPr id="5" name="Tijdelijke aanduiding voor voettekst 4">
            <a:extLst>
              <a:ext uri="{FF2B5EF4-FFF2-40B4-BE49-F238E27FC236}">
                <a16:creationId xmlns:a16="http://schemas.microsoft.com/office/drawing/2014/main" id="{498CE3CA-10EF-33E0-C60B-9AFF649184A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nl-NL"/>
          </a:p>
        </p:txBody>
      </p:sp>
      <p:sp>
        <p:nvSpPr>
          <p:cNvPr id="6" name="Tijdelijke aanduiding voor dianummer 5">
            <a:extLst>
              <a:ext uri="{FF2B5EF4-FFF2-40B4-BE49-F238E27FC236}">
                <a16:creationId xmlns:a16="http://schemas.microsoft.com/office/drawing/2014/main" id="{5700A984-403A-AA13-2A5C-7D22DB2A136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4CEEE6C-D875-40B8-B250-EF219DD40A68}" type="slidenum">
              <a:rPr lang="nl-NL" smtClean="0"/>
              <a:t>‹nr.›</a:t>
            </a:fld>
            <a:endParaRPr lang="nl-NL"/>
          </a:p>
        </p:txBody>
      </p:sp>
    </p:spTree>
    <p:extLst>
      <p:ext uri="{BB962C8B-B14F-4D97-AF65-F5344CB8AC3E}">
        <p14:creationId xmlns:p14="http://schemas.microsoft.com/office/powerpoint/2010/main" val="23278076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10.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1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5.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_rels/slide6.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7.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8.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9.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70278C-497A-AC94-335F-2769171A1075}"/>
              </a:ext>
            </a:extLst>
          </p:cNvPr>
          <p:cNvSpPr>
            <a:spLocks noGrp="1"/>
          </p:cNvSpPr>
          <p:nvPr>
            <p:ph type="ctrTitle"/>
          </p:nvPr>
        </p:nvSpPr>
        <p:spPr>
          <a:xfrm>
            <a:off x="1448692" y="335674"/>
            <a:ext cx="9144000" cy="2387600"/>
          </a:xfrm>
        </p:spPr>
        <p:txBody>
          <a:bodyPr/>
          <a:lstStyle/>
          <a:p>
            <a:r>
              <a:rPr lang="nl-NL" dirty="0"/>
              <a:t>Toekomstbestendig </a:t>
            </a:r>
            <a:br>
              <a:rPr lang="nl-NL" dirty="0"/>
            </a:br>
            <a:r>
              <a:rPr lang="nl-NL" dirty="0"/>
              <a:t>Wonen lening (TBW)</a:t>
            </a:r>
          </a:p>
        </p:txBody>
      </p:sp>
      <p:sp>
        <p:nvSpPr>
          <p:cNvPr id="3" name="Ondertitel 2">
            <a:extLst>
              <a:ext uri="{FF2B5EF4-FFF2-40B4-BE49-F238E27FC236}">
                <a16:creationId xmlns:a16="http://schemas.microsoft.com/office/drawing/2014/main" id="{D6C035C4-50F1-AE34-E8C6-032F2FBA11FA}"/>
              </a:ext>
            </a:extLst>
          </p:cNvPr>
          <p:cNvSpPr>
            <a:spLocks noGrp="1"/>
          </p:cNvSpPr>
          <p:nvPr>
            <p:ph type="subTitle" idx="1"/>
          </p:nvPr>
        </p:nvSpPr>
        <p:spPr>
          <a:xfrm>
            <a:off x="1524000" y="2921439"/>
            <a:ext cx="9144000" cy="2426575"/>
          </a:xfrm>
        </p:spPr>
        <p:txBody>
          <a:bodyPr>
            <a:normAutofit/>
          </a:bodyPr>
          <a:lstStyle/>
          <a:p>
            <a:r>
              <a:rPr lang="nl-NL" sz="4000" dirty="0"/>
              <a:t>De </a:t>
            </a:r>
            <a:r>
              <a:rPr lang="nl-NL" sz="4000" dirty="0" err="1"/>
              <a:t>Achterhoekse</a:t>
            </a:r>
            <a:r>
              <a:rPr lang="nl-NL" sz="4000" dirty="0"/>
              <a:t> aanpak</a:t>
            </a:r>
          </a:p>
          <a:p>
            <a:r>
              <a:rPr lang="nl-NL" dirty="0"/>
              <a:t>Olivier Markestein</a:t>
            </a:r>
            <a:br>
              <a:rPr lang="nl-NL" dirty="0"/>
            </a:br>
            <a:r>
              <a:rPr lang="nl-NL" dirty="0"/>
              <a:t>beleidsmedewerker duurzaamheid</a:t>
            </a:r>
          </a:p>
          <a:p>
            <a:r>
              <a:rPr lang="nl-NL" dirty="0"/>
              <a:t>Gemeente Winterswijk</a:t>
            </a:r>
          </a:p>
          <a:p>
            <a:r>
              <a:rPr lang="nl-NL" dirty="0"/>
              <a:t>16-04-2026</a:t>
            </a:r>
          </a:p>
          <a:p>
            <a:endParaRPr lang="nl-NL" dirty="0"/>
          </a:p>
        </p:txBody>
      </p:sp>
      <p:grpSp>
        <p:nvGrpSpPr>
          <p:cNvPr id="4" name="Group 9">
            <a:extLst>
              <a:ext uri="{FF2B5EF4-FFF2-40B4-BE49-F238E27FC236}">
                <a16:creationId xmlns:a16="http://schemas.microsoft.com/office/drawing/2014/main" id="{1BF08E0D-1BAF-251D-585F-EFA682DAC8CC}"/>
              </a:ext>
            </a:extLst>
          </p:cNvPr>
          <p:cNvGrpSpPr>
            <a:grpSpLocks/>
          </p:cNvGrpSpPr>
          <p:nvPr/>
        </p:nvGrpSpPr>
        <p:grpSpPr bwMode="auto">
          <a:xfrm>
            <a:off x="2740282" y="6124498"/>
            <a:ext cx="6917690" cy="528320"/>
            <a:chOff x="667" y="894"/>
            <a:chExt cx="10894" cy="832"/>
          </a:xfrm>
        </p:grpSpPr>
        <p:pic>
          <p:nvPicPr>
            <p:cNvPr id="5" name="Picture 1">
              <a:extLst>
                <a:ext uri="{FF2B5EF4-FFF2-40B4-BE49-F238E27FC236}">
                  <a16:creationId xmlns:a16="http://schemas.microsoft.com/office/drawing/2014/main" id="{7049CB9D-E191-AACA-09BE-4A3A092625C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79" y="1083"/>
              <a:ext cx="907" cy="54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a:extLst>
                <a:ext uri="{FF2B5EF4-FFF2-40B4-BE49-F238E27FC236}">
                  <a16:creationId xmlns:a16="http://schemas.microsoft.com/office/drawing/2014/main" id="{89763770-7C18-7840-5AD4-9E0A2A9594B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77" y="1083"/>
              <a:ext cx="1984" cy="39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3">
              <a:extLst>
                <a:ext uri="{FF2B5EF4-FFF2-40B4-BE49-F238E27FC236}">
                  <a16:creationId xmlns:a16="http://schemas.microsoft.com/office/drawing/2014/main" id="{B53D8C1E-7240-E037-23BF-B1F9882A7C2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08" y="1253"/>
              <a:ext cx="1436" cy="284"/>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a:extLst>
                <a:ext uri="{FF2B5EF4-FFF2-40B4-BE49-F238E27FC236}">
                  <a16:creationId xmlns:a16="http://schemas.microsoft.com/office/drawing/2014/main" id="{0A2C2FAE-8628-BCD3-33FE-33AEA98EA1E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29" y="1083"/>
              <a:ext cx="1626" cy="30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5">
              <a:extLst>
                <a:ext uri="{FF2B5EF4-FFF2-40B4-BE49-F238E27FC236}">
                  <a16:creationId xmlns:a16="http://schemas.microsoft.com/office/drawing/2014/main" id="{38992D6F-9B48-AD76-DFB3-2B2E0A22074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665" y="894"/>
              <a:ext cx="1077" cy="43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a:extLst>
                <a:ext uri="{FF2B5EF4-FFF2-40B4-BE49-F238E27FC236}">
                  <a16:creationId xmlns:a16="http://schemas.microsoft.com/office/drawing/2014/main" id="{0654F7B9-3FE3-EB38-16AE-D1680E14CAA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7" y="970"/>
              <a:ext cx="1266" cy="75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7">
              <a:extLst>
                <a:ext uri="{FF2B5EF4-FFF2-40B4-BE49-F238E27FC236}">
                  <a16:creationId xmlns:a16="http://schemas.microsoft.com/office/drawing/2014/main" id="{AE1425BC-2E0F-5C6B-1A0E-568A15350F31}"/>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32" y="1083"/>
              <a:ext cx="1266" cy="378"/>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8">
              <a:extLst>
                <a:ext uri="{FF2B5EF4-FFF2-40B4-BE49-F238E27FC236}">
                  <a16:creationId xmlns:a16="http://schemas.microsoft.com/office/drawing/2014/main" id="{53907573-E06F-3B38-735F-1F5E14B3BE49}"/>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833" y="1083"/>
              <a:ext cx="1266" cy="416"/>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4202584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D11D4C-19ED-7002-7D3C-E642A8FBB35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AFF729A-B1AF-775A-A1F8-E55F4C895E05}"/>
              </a:ext>
            </a:extLst>
          </p:cNvPr>
          <p:cNvSpPr>
            <a:spLocks noGrp="1"/>
          </p:cNvSpPr>
          <p:nvPr>
            <p:ph type="title"/>
          </p:nvPr>
        </p:nvSpPr>
        <p:spPr/>
        <p:txBody>
          <a:bodyPr/>
          <a:lstStyle/>
          <a:p>
            <a:r>
              <a:rPr lang="nl-NL" dirty="0"/>
              <a:t>De </a:t>
            </a:r>
            <a:r>
              <a:rPr lang="nl-NL" dirty="0" err="1"/>
              <a:t>Achterhoekse</a:t>
            </a:r>
            <a:r>
              <a:rPr lang="nl-NL" dirty="0"/>
              <a:t> aanpak (hoe nu verder?)</a:t>
            </a:r>
          </a:p>
        </p:txBody>
      </p:sp>
      <p:sp>
        <p:nvSpPr>
          <p:cNvPr id="3" name="Tijdelijke aanduiding voor inhoud 2">
            <a:extLst>
              <a:ext uri="{FF2B5EF4-FFF2-40B4-BE49-F238E27FC236}">
                <a16:creationId xmlns:a16="http://schemas.microsoft.com/office/drawing/2014/main" id="{89D4C67F-C26F-207A-22CE-D1E8AD1D6A58}"/>
              </a:ext>
            </a:extLst>
          </p:cNvPr>
          <p:cNvSpPr>
            <a:spLocks noGrp="1"/>
          </p:cNvSpPr>
          <p:nvPr>
            <p:ph idx="1"/>
          </p:nvPr>
        </p:nvSpPr>
        <p:spPr/>
        <p:txBody>
          <a:bodyPr>
            <a:normAutofit/>
          </a:bodyPr>
          <a:lstStyle/>
          <a:p>
            <a:pPr marL="514350" indent="-514350">
              <a:buFont typeface="+mj-lt"/>
              <a:buAutoNum type="arabicPeriod"/>
            </a:pPr>
            <a:r>
              <a:rPr lang="nl-NL" dirty="0"/>
              <a:t>Gemeenten hanteren dezelfde (regionale) maatregelenlijst</a:t>
            </a:r>
          </a:p>
          <a:p>
            <a:pPr marL="971550" lvl="1" indent="-514350">
              <a:buFont typeface="+mj-lt"/>
              <a:buAutoNum type="arabicPeriod"/>
            </a:pPr>
            <a:r>
              <a:rPr lang="nl-NL" strike="sngStrike" dirty="0"/>
              <a:t>Of geen maatregelenlijst</a:t>
            </a:r>
          </a:p>
          <a:p>
            <a:pPr marL="514350" indent="-514350">
              <a:buFont typeface="+mj-lt"/>
              <a:buAutoNum type="arabicPeriod"/>
            </a:pPr>
            <a:r>
              <a:rPr lang="nl-NL" dirty="0"/>
              <a:t>Kleine verhuurder wel/niet financieren keuze gemeente</a:t>
            </a:r>
          </a:p>
          <a:p>
            <a:pPr marL="514350" indent="-514350">
              <a:buFont typeface="+mj-lt"/>
              <a:buAutoNum type="arabicPeriod"/>
            </a:pPr>
            <a:r>
              <a:rPr lang="nl-NL" dirty="0"/>
              <a:t>Stukken naar college/gemeenteraad (&lt; 30-6)</a:t>
            </a:r>
          </a:p>
          <a:p>
            <a:pPr marL="514350" indent="-514350">
              <a:buFont typeface="+mj-lt"/>
              <a:buAutoNum type="arabicPeriod"/>
            </a:pPr>
            <a:r>
              <a:rPr lang="nl-NL" dirty="0"/>
              <a:t>TBW-lening voor VvE’s geen onderdeel van de heroriëntatie</a:t>
            </a:r>
          </a:p>
        </p:txBody>
      </p:sp>
      <p:grpSp>
        <p:nvGrpSpPr>
          <p:cNvPr id="4" name="Group 9">
            <a:extLst>
              <a:ext uri="{FF2B5EF4-FFF2-40B4-BE49-F238E27FC236}">
                <a16:creationId xmlns:a16="http://schemas.microsoft.com/office/drawing/2014/main" id="{D404C4A7-62F2-FF6E-2223-28DD45F757A1}"/>
              </a:ext>
            </a:extLst>
          </p:cNvPr>
          <p:cNvGrpSpPr>
            <a:grpSpLocks/>
          </p:cNvGrpSpPr>
          <p:nvPr/>
        </p:nvGrpSpPr>
        <p:grpSpPr bwMode="auto">
          <a:xfrm>
            <a:off x="2740282" y="6124498"/>
            <a:ext cx="6917690" cy="528320"/>
            <a:chOff x="667" y="894"/>
            <a:chExt cx="10894" cy="832"/>
          </a:xfrm>
        </p:grpSpPr>
        <p:pic>
          <p:nvPicPr>
            <p:cNvPr id="5" name="Picture 1">
              <a:extLst>
                <a:ext uri="{FF2B5EF4-FFF2-40B4-BE49-F238E27FC236}">
                  <a16:creationId xmlns:a16="http://schemas.microsoft.com/office/drawing/2014/main" id="{359116B3-8E8B-A1A7-C33B-FEE8FF8EB2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79" y="1083"/>
              <a:ext cx="907" cy="54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a:extLst>
                <a:ext uri="{FF2B5EF4-FFF2-40B4-BE49-F238E27FC236}">
                  <a16:creationId xmlns:a16="http://schemas.microsoft.com/office/drawing/2014/main" id="{8E599B10-DFFE-AF7C-DF38-09AD2EF6B1F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77" y="1083"/>
              <a:ext cx="1984" cy="39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3">
              <a:extLst>
                <a:ext uri="{FF2B5EF4-FFF2-40B4-BE49-F238E27FC236}">
                  <a16:creationId xmlns:a16="http://schemas.microsoft.com/office/drawing/2014/main" id="{3D5C38A2-7ACF-C335-2C73-3573789A62E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08" y="1253"/>
              <a:ext cx="1436" cy="284"/>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a:extLst>
                <a:ext uri="{FF2B5EF4-FFF2-40B4-BE49-F238E27FC236}">
                  <a16:creationId xmlns:a16="http://schemas.microsoft.com/office/drawing/2014/main" id="{AEC30101-0FE4-6BF1-CEB5-76F3FD3AF01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29" y="1083"/>
              <a:ext cx="1626" cy="30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5">
              <a:extLst>
                <a:ext uri="{FF2B5EF4-FFF2-40B4-BE49-F238E27FC236}">
                  <a16:creationId xmlns:a16="http://schemas.microsoft.com/office/drawing/2014/main" id="{78375779-71FB-B537-8F9D-A2054884C85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665" y="894"/>
              <a:ext cx="1077" cy="43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a:extLst>
                <a:ext uri="{FF2B5EF4-FFF2-40B4-BE49-F238E27FC236}">
                  <a16:creationId xmlns:a16="http://schemas.microsoft.com/office/drawing/2014/main" id="{5ACC4DD3-2657-35C8-6BE0-5ABFEC84849C}"/>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7" y="970"/>
              <a:ext cx="1266" cy="75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7">
              <a:extLst>
                <a:ext uri="{FF2B5EF4-FFF2-40B4-BE49-F238E27FC236}">
                  <a16:creationId xmlns:a16="http://schemas.microsoft.com/office/drawing/2014/main" id="{07995C29-349B-5678-F830-AC422AA92C89}"/>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32" y="1083"/>
              <a:ext cx="1266" cy="378"/>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8">
              <a:extLst>
                <a:ext uri="{FF2B5EF4-FFF2-40B4-BE49-F238E27FC236}">
                  <a16:creationId xmlns:a16="http://schemas.microsoft.com/office/drawing/2014/main" id="{F9BA289F-E0E5-B2D4-73EC-054F6EBE5065}"/>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833" y="1083"/>
              <a:ext cx="1266" cy="416"/>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18689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D91F2E-7738-2FAB-5165-4DB3E723F73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6E599A6-4AD3-97CE-96B4-65C41DA12AC8}"/>
              </a:ext>
            </a:extLst>
          </p:cNvPr>
          <p:cNvSpPr>
            <a:spLocks noGrp="1"/>
          </p:cNvSpPr>
          <p:nvPr>
            <p:ph type="title"/>
          </p:nvPr>
        </p:nvSpPr>
        <p:spPr/>
        <p:txBody>
          <a:bodyPr>
            <a:normAutofit/>
          </a:bodyPr>
          <a:lstStyle/>
          <a:p>
            <a:r>
              <a:rPr lang="nl-NL" sz="4100" dirty="0"/>
              <a:t>Vragen?</a:t>
            </a:r>
          </a:p>
        </p:txBody>
      </p:sp>
      <p:sp>
        <p:nvSpPr>
          <p:cNvPr id="3" name="Tijdelijke aanduiding voor inhoud 2">
            <a:extLst>
              <a:ext uri="{FF2B5EF4-FFF2-40B4-BE49-F238E27FC236}">
                <a16:creationId xmlns:a16="http://schemas.microsoft.com/office/drawing/2014/main" id="{2EA4A5A0-3FEB-6E12-30ED-D1418C8356A9}"/>
              </a:ext>
            </a:extLst>
          </p:cNvPr>
          <p:cNvSpPr>
            <a:spLocks noGrp="1"/>
          </p:cNvSpPr>
          <p:nvPr>
            <p:ph idx="1"/>
          </p:nvPr>
        </p:nvSpPr>
        <p:spPr/>
        <p:txBody>
          <a:bodyPr>
            <a:normAutofit/>
          </a:bodyPr>
          <a:lstStyle/>
          <a:p>
            <a:pPr marL="0" indent="0" algn="ctr">
              <a:buNone/>
            </a:pPr>
            <a:r>
              <a:rPr lang="nl-NL" dirty="0"/>
              <a:t>Neem voor aanvullende vragen contact op met:</a:t>
            </a:r>
          </a:p>
          <a:p>
            <a:pPr marL="457200" lvl="1" indent="0" algn="ctr">
              <a:buNone/>
            </a:pPr>
            <a:endParaRPr lang="nl-NL" sz="2800" dirty="0"/>
          </a:p>
          <a:p>
            <a:pPr marL="457200" lvl="1" indent="0" algn="ctr">
              <a:buNone/>
            </a:pPr>
            <a:r>
              <a:rPr lang="nl-NL" sz="2800" dirty="0"/>
              <a:t>Olivier Markestein</a:t>
            </a:r>
          </a:p>
          <a:p>
            <a:pPr marL="457200" lvl="1" indent="0" algn="ctr">
              <a:buNone/>
            </a:pPr>
            <a:r>
              <a:rPr lang="nl-NL" sz="2800" dirty="0"/>
              <a:t>Beleidsmedewerker duurzaamheid </a:t>
            </a:r>
          </a:p>
          <a:p>
            <a:pPr marL="457200" lvl="1" indent="0" algn="ctr">
              <a:buNone/>
            </a:pPr>
            <a:r>
              <a:rPr lang="nl-NL" sz="2800" dirty="0"/>
              <a:t>Gemeente Winterswijk</a:t>
            </a:r>
          </a:p>
          <a:p>
            <a:pPr marL="457200" lvl="1" indent="0" algn="ctr">
              <a:buNone/>
            </a:pPr>
            <a:r>
              <a:rPr lang="nl-NL" sz="2800" dirty="0"/>
              <a:t>omarkestein@winterswijk.nl</a:t>
            </a:r>
            <a:r>
              <a:rPr lang="nl-NL" dirty="0"/>
              <a:t>	</a:t>
            </a:r>
          </a:p>
          <a:p>
            <a:endParaRPr lang="nl-NL" dirty="0"/>
          </a:p>
        </p:txBody>
      </p:sp>
      <p:grpSp>
        <p:nvGrpSpPr>
          <p:cNvPr id="4" name="Group 9">
            <a:extLst>
              <a:ext uri="{FF2B5EF4-FFF2-40B4-BE49-F238E27FC236}">
                <a16:creationId xmlns:a16="http://schemas.microsoft.com/office/drawing/2014/main" id="{F9E386FD-F8A9-14C4-F93D-352AD79EE6DE}"/>
              </a:ext>
            </a:extLst>
          </p:cNvPr>
          <p:cNvGrpSpPr>
            <a:grpSpLocks/>
          </p:cNvGrpSpPr>
          <p:nvPr/>
        </p:nvGrpSpPr>
        <p:grpSpPr bwMode="auto">
          <a:xfrm>
            <a:off x="2740282" y="6124498"/>
            <a:ext cx="6917690" cy="528320"/>
            <a:chOff x="667" y="894"/>
            <a:chExt cx="10894" cy="832"/>
          </a:xfrm>
        </p:grpSpPr>
        <p:pic>
          <p:nvPicPr>
            <p:cNvPr id="5" name="Picture 1">
              <a:extLst>
                <a:ext uri="{FF2B5EF4-FFF2-40B4-BE49-F238E27FC236}">
                  <a16:creationId xmlns:a16="http://schemas.microsoft.com/office/drawing/2014/main" id="{905798F5-843A-5C55-F0B8-5CAF2F4A45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79" y="1083"/>
              <a:ext cx="907" cy="54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a:extLst>
                <a:ext uri="{FF2B5EF4-FFF2-40B4-BE49-F238E27FC236}">
                  <a16:creationId xmlns:a16="http://schemas.microsoft.com/office/drawing/2014/main" id="{AEE5CC5F-AA09-BA6D-8517-B26C041FE15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77" y="1083"/>
              <a:ext cx="1984" cy="39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3">
              <a:extLst>
                <a:ext uri="{FF2B5EF4-FFF2-40B4-BE49-F238E27FC236}">
                  <a16:creationId xmlns:a16="http://schemas.microsoft.com/office/drawing/2014/main" id="{DF9DF5D3-7CD9-F2AF-D4A5-6EF642F8903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08" y="1253"/>
              <a:ext cx="1436" cy="284"/>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a:extLst>
                <a:ext uri="{FF2B5EF4-FFF2-40B4-BE49-F238E27FC236}">
                  <a16:creationId xmlns:a16="http://schemas.microsoft.com/office/drawing/2014/main" id="{3AF9A16D-91C3-2B9F-CEEB-2841A420DBA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29" y="1083"/>
              <a:ext cx="1626" cy="30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5">
              <a:extLst>
                <a:ext uri="{FF2B5EF4-FFF2-40B4-BE49-F238E27FC236}">
                  <a16:creationId xmlns:a16="http://schemas.microsoft.com/office/drawing/2014/main" id="{B37196ED-04DD-7161-BFCC-43DA70BCB6D2}"/>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665" y="894"/>
              <a:ext cx="1077" cy="43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a:extLst>
                <a:ext uri="{FF2B5EF4-FFF2-40B4-BE49-F238E27FC236}">
                  <a16:creationId xmlns:a16="http://schemas.microsoft.com/office/drawing/2014/main" id="{192E735B-86FB-B014-5332-42A12962FC5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7" y="970"/>
              <a:ext cx="1266" cy="75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7">
              <a:extLst>
                <a:ext uri="{FF2B5EF4-FFF2-40B4-BE49-F238E27FC236}">
                  <a16:creationId xmlns:a16="http://schemas.microsoft.com/office/drawing/2014/main" id="{E1C8E931-6F4D-CB95-3A66-89462633A19C}"/>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32" y="1083"/>
              <a:ext cx="1266" cy="378"/>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8">
              <a:extLst>
                <a:ext uri="{FF2B5EF4-FFF2-40B4-BE49-F238E27FC236}">
                  <a16:creationId xmlns:a16="http://schemas.microsoft.com/office/drawing/2014/main" id="{E167E944-2B58-ED81-68CA-54DF0479BE19}"/>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833" y="1083"/>
              <a:ext cx="1266" cy="416"/>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015139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76190A3-0F65-617C-3696-E4697D4556BB}"/>
              </a:ext>
            </a:extLst>
          </p:cNvPr>
          <p:cNvSpPr>
            <a:spLocks noGrp="1"/>
          </p:cNvSpPr>
          <p:nvPr>
            <p:ph type="title"/>
          </p:nvPr>
        </p:nvSpPr>
        <p:spPr/>
        <p:txBody>
          <a:bodyPr/>
          <a:lstStyle/>
          <a:p>
            <a:r>
              <a:rPr lang="nl-NL" dirty="0"/>
              <a:t>Inhoud presentatie</a:t>
            </a:r>
          </a:p>
        </p:txBody>
      </p:sp>
      <p:sp>
        <p:nvSpPr>
          <p:cNvPr id="3" name="Tijdelijke aanduiding voor inhoud 2">
            <a:extLst>
              <a:ext uri="{FF2B5EF4-FFF2-40B4-BE49-F238E27FC236}">
                <a16:creationId xmlns:a16="http://schemas.microsoft.com/office/drawing/2014/main" id="{5339AFD1-ED68-46A7-7BFA-11BC895B8580}"/>
              </a:ext>
            </a:extLst>
          </p:cNvPr>
          <p:cNvSpPr>
            <a:spLocks noGrp="1"/>
          </p:cNvSpPr>
          <p:nvPr>
            <p:ph idx="1"/>
          </p:nvPr>
        </p:nvSpPr>
        <p:spPr/>
        <p:txBody>
          <a:bodyPr>
            <a:normAutofit/>
          </a:bodyPr>
          <a:lstStyle/>
          <a:p>
            <a:pPr marL="514350" indent="-514350">
              <a:buFont typeface="+mj-lt"/>
              <a:buAutoNum type="arabicPeriod"/>
            </a:pPr>
            <a:r>
              <a:rPr lang="nl-NL" dirty="0"/>
              <a:t>Voorgeschiedenis</a:t>
            </a:r>
          </a:p>
          <a:p>
            <a:pPr marL="514350" indent="-514350">
              <a:buFont typeface="+mj-lt"/>
              <a:buAutoNum type="arabicPeriod"/>
            </a:pPr>
            <a:r>
              <a:rPr lang="nl-NL" dirty="0"/>
              <a:t>Heroriëntatie</a:t>
            </a:r>
          </a:p>
          <a:p>
            <a:pPr marL="514350" indent="-514350">
              <a:buFont typeface="+mj-lt"/>
              <a:buAutoNum type="arabicPeriod"/>
            </a:pPr>
            <a:r>
              <a:rPr lang="nl-NL" dirty="0"/>
              <a:t>De </a:t>
            </a:r>
            <a:r>
              <a:rPr lang="nl-NL" dirty="0" err="1"/>
              <a:t>Achterhoekse</a:t>
            </a:r>
            <a:r>
              <a:rPr lang="nl-NL" dirty="0"/>
              <a:t> aanpak</a:t>
            </a:r>
          </a:p>
          <a:p>
            <a:pPr marL="514350" indent="-514350">
              <a:buFont typeface="+mj-lt"/>
              <a:buAutoNum type="arabicPeriod"/>
            </a:pPr>
            <a:r>
              <a:rPr lang="nl-NL" dirty="0"/>
              <a:t>Vragen?</a:t>
            </a:r>
          </a:p>
          <a:p>
            <a:pPr marL="514350" indent="-514350">
              <a:buFont typeface="+mj-lt"/>
              <a:buAutoNum type="arabicPeriod"/>
            </a:pPr>
            <a:endParaRPr lang="nl-NL" dirty="0"/>
          </a:p>
          <a:p>
            <a:pPr marL="514350" indent="-514350">
              <a:buFont typeface="+mj-lt"/>
              <a:buAutoNum type="arabicPeriod"/>
            </a:pPr>
            <a:endParaRPr lang="nl-NL" dirty="0"/>
          </a:p>
        </p:txBody>
      </p:sp>
      <p:grpSp>
        <p:nvGrpSpPr>
          <p:cNvPr id="4" name="Group 9">
            <a:extLst>
              <a:ext uri="{FF2B5EF4-FFF2-40B4-BE49-F238E27FC236}">
                <a16:creationId xmlns:a16="http://schemas.microsoft.com/office/drawing/2014/main" id="{93B9888E-F2DB-A1AA-5EAB-692F522AAE0E}"/>
              </a:ext>
            </a:extLst>
          </p:cNvPr>
          <p:cNvGrpSpPr>
            <a:grpSpLocks/>
          </p:cNvGrpSpPr>
          <p:nvPr/>
        </p:nvGrpSpPr>
        <p:grpSpPr bwMode="auto">
          <a:xfrm>
            <a:off x="2740282" y="6124498"/>
            <a:ext cx="6917690" cy="528320"/>
            <a:chOff x="667" y="894"/>
            <a:chExt cx="10894" cy="832"/>
          </a:xfrm>
        </p:grpSpPr>
        <p:pic>
          <p:nvPicPr>
            <p:cNvPr id="5" name="Picture 1">
              <a:extLst>
                <a:ext uri="{FF2B5EF4-FFF2-40B4-BE49-F238E27FC236}">
                  <a16:creationId xmlns:a16="http://schemas.microsoft.com/office/drawing/2014/main" id="{41C31C61-D8D4-05A1-E984-3ABB3C7F9DF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79" y="1083"/>
              <a:ext cx="907" cy="54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a:extLst>
                <a:ext uri="{FF2B5EF4-FFF2-40B4-BE49-F238E27FC236}">
                  <a16:creationId xmlns:a16="http://schemas.microsoft.com/office/drawing/2014/main" id="{95CD5CCD-5049-D1BF-2CD7-7DFF91C4360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77" y="1083"/>
              <a:ext cx="1984" cy="39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3">
              <a:extLst>
                <a:ext uri="{FF2B5EF4-FFF2-40B4-BE49-F238E27FC236}">
                  <a16:creationId xmlns:a16="http://schemas.microsoft.com/office/drawing/2014/main" id="{8FAE3B33-C4F5-FF5B-0C5A-DD18EEF1DB7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08" y="1253"/>
              <a:ext cx="1436" cy="284"/>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a:extLst>
                <a:ext uri="{FF2B5EF4-FFF2-40B4-BE49-F238E27FC236}">
                  <a16:creationId xmlns:a16="http://schemas.microsoft.com/office/drawing/2014/main" id="{3D91D879-9FDC-4D9E-96AE-0B9E81AA10E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29" y="1083"/>
              <a:ext cx="1626" cy="30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5">
              <a:extLst>
                <a:ext uri="{FF2B5EF4-FFF2-40B4-BE49-F238E27FC236}">
                  <a16:creationId xmlns:a16="http://schemas.microsoft.com/office/drawing/2014/main" id="{C2E1440A-C7E0-9E8A-E018-AA4A1F5CACB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665" y="894"/>
              <a:ext cx="1077" cy="43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a:extLst>
                <a:ext uri="{FF2B5EF4-FFF2-40B4-BE49-F238E27FC236}">
                  <a16:creationId xmlns:a16="http://schemas.microsoft.com/office/drawing/2014/main" id="{241B6567-83D0-7D67-C362-8720AA38BEE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7" y="970"/>
              <a:ext cx="1266" cy="75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7">
              <a:extLst>
                <a:ext uri="{FF2B5EF4-FFF2-40B4-BE49-F238E27FC236}">
                  <a16:creationId xmlns:a16="http://schemas.microsoft.com/office/drawing/2014/main" id="{8490EED1-E59E-9762-3E55-DB941E9019EF}"/>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32" y="1083"/>
              <a:ext cx="1266" cy="378"/>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8">
              <a:extLst>
                <a:ext uri="{FF2B5EF4-FFF2-40B4-BE49-F238E27FC236}">
                  <a16:creationId xmlns:a16="http://schemas.microsoft.com/office/drawing/2014/main" id="{9F8CF50D-A5F1-C159-9971-27254A9A5395}"/>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833" y="1083"/>
              <a:ext cx="1266" cy="416"/>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8534988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AF52F0-D7FE-3249-CD31-D254C5714DF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C66A8FE-C1E9-A80D-54EF-72780068F5F8}"/>
              </a:ext>
            </a:extLst>
          </p:cNvPr>
          <p:cNvSpPr>
            <a:spLocks noGrp="1"/>
          </p:cNvSpPr>
          <p:nvPr>
            <p:ph type="title"/>
          </p:nvPr>
        </p:nvSpPr>
        <p:spPr/>
        <p:txBody>
          <a:bodyPr/>
          <a:lstStyle/>
          <a:p>
            <a:r>
              <a:rPr lang="nl-NL" dirty="0"/>
              <a:t>Voorgeschiedenis</a:t>
            </a:r>
          </a:p>
        </p:txBody>
      </p:sp>
      <p:sp>
        <p:nvSpPr>
          <p:cNvPr id="3" name="Tijdelijke aanduiding voor inhoud 2">
            <a:extLst>
              <a:ext uri="{FF2B5EF4-FFF2-40B4-BE49-F238E27FC236}">
                <a16:creationId xmlns:a16="http://schemas.microsoft.com/office/drawing/2014/main" id="{E4092D4F-0E7B-AA3A-79C0-91C1DB5CBDD4}"/>
              </a:ext>
            </a:extLst>
          </p:cNvPr>
          <p:cNvSpPr>
            <a:spLocks noGrp="1"/>
          </p:cNvSpPr>
          <p:nvPr>
            <p:ph idx="1"/>
          </p:nvPr>
        </p:nvSpPr>
        <p:spPr/>
        <p:txBody>
          <a:bodyPr>
            <a:normAutofit/>
          </a:bodyPr>
          <a:lstStyle/>
          <a:p>
            <a:pPr marL="514350" indent="-514350">
              <a:buFont typeface="+mj-lt"/>
              <a:buAutoNum type="arabicPeriod"/>
            </a:pPr>
            <a:r>
              <a:rPr lang="nl-NL" dirty="0"/>
              <a:t>Duurzaamheidslening </a:t>
            </a:r>
            <a:r>
              <a:rPr lang="nl-NL" dirty="0">
                <a:sym typeface="Wingdings" panose="05000000000000000000" pitchFamily="2" charset="2"/>
              </a:rPr>
              <a:t> TBW-leningen</a:t>
            </a:r>
          </a:p>
          <a:p>
            <a:pPr marL="514350" indent="-514350">
              <a:buFont typeface="+mj-lt"/>
              <a:buAutoNum type="arabicPeriod"/>
            </a:pPr>
            <a:r>
              <a:rPr lang="nl-NL" dirty="0">
                <a:sym typeface="Wingdings" panose="05000000000000000000" pitchFamily="2" charset="2"/>
              </a:rPr>
              <a:t>Regio Achterhoek </a:t>
            </a:r>
          </a:p>
          <a:p>
            <a:pPr marL="971550" lvl="1" indent="-514350">
              <a:buFont typeface="+mj-lt"/>
              <a:buAutoNum type="arabicPeriod"/>
            </a:pPr>
            <a:r>
              <a:rPr lang="nl-NL" dirty="0">
                <a:sym typeface="Wingdings" panose="05000000000000000000" pitchFamily="2" charset="2"/>
              </a:rPr>
              <a:t>+/- 300.000 inwoners (+/- 15% van provincie Gelderland)</a:t>
            </a:r>
          </a:p>
          <a:p>
            <a:pPr marL="971550" lvl="1" indent="-514350">
              <a:buFont typeface="+mj-lt"/>
              <a:buAutoNum type="arabicPeriod"/>
            </a:pPr>
            <a:r>
              <a:rPr lang="nl-NL" dirty="0">
                <a:sym typeface="Wingdings" panose="05000000000000000000" pitchFamily="2" charset="2"/>
              </a:rPr>
              <a:t>+/- 25% van de TBW aanvragen (+/- 10 miljoen euro per jaar)</a:t>
            </a:r>
          </a:p>
          <a:p>
            <a:pPr marL="514350" indent="-514350">
              <a:buFont typeface="+mj-lt"/>
              <a:buAutoNum type="arabicPeriod"/>
            </a:pPr>
            <a:r>
              <a:rPr lang="nl-NL" dirty="0">
                <a:sym typeface="Wingdings" panose="05000000000000000000" pitchFamily="2" charset="2"/>
              </a:rPr>
              <a:t>Stop provinciale </a:t>
            </a:r>
            <a:r>
              <a:rPr lang="nl-NL" dirty="0" err="1">
                <a:sym typeface="Wingdings" panose="05000000000000000000" pitchFamily="2" charset="2"/>
              </a:rPr>
              <a:t>co-financiering</a:t>
            </a:r>
            <a:r>
              <a:rPr lang="nl-NL" dirty="0">
                <a:sym typeface="Wingdings" panose="05000000000000000000" pitchFamily="2" charset="2"/>
              </a:rPr>
              <a:t> (maart 2025)</a:t>
            </a:r>
          </a:p>
          <a:p>
            <a:pPr marL="971550" lvl="1" indent="-514350">
              <a:buFont typeface="+mj-lt"/>
              <a:buAutoNum type="arabicPeriod"/>
            </a:pPr>
            <a:r>
              <a:rPr lang="nl-NL" dirty="0">
                <a:sym typeface="Wingdings" panose="05000000000000000000" pitchFamily="2" charset="2"/>
              </a:rPr>
              <a:t>Meeste gemeenten door o.b.v. 100% gemeentelijke financiering</a:t>
            </a:r>
          </a:p>
          <a:p>
            <a:pPr marL="971550" lvl="1" indent="-514350">
              <a:buFont typeface="+mj-lt"/>
              <a:buAutoNum type="arabicPeriod"/>
            </a:pPr>
            <a:r>
              <a:rPr lang="nl-NL" dirty="0">
                <a:sym typeface="Wingdings" panose="05000000000000000000" pitchFamily="2" charset="2"/>
              </a:rPr>
              <a:t>Aantal gemeenten gestopt met TBW-leningen</a:t>
            </a:r>
          </a:p>
          <a:p>
            <a:pPr marL="514350" indent="-514350">
              <a:buFont typeface="+mj-lt"/>
              <a:buAutoNum type="arabicPeriod"/>
            </a:pPr>
            <a:r>
              <a:rPr lang="nl-NL" dirty="0">
                <a:sym typeface="Wingdings" panose="05000000000000000000" pitchFamily="2" charset="2"/>
              </a:rPr>
              <a:t>Heroriëntatie door </a:t>
            </a:r>
            <a:r>
              <a:rPr lang="nl-NL" dirty="0" err="1">
                <a:sym typeface="Wingdings" panose="05000000000000000000" pitchFamily="2" charset="2"/>
              </a:rPr>
              <a:t>Achterhoekse</a:t>
            </a:r>
            <a:r>
              <a:rPr lang="nl-NL" dirty="0">
                <a:sym typeface="Wingdings" panose="05000000000000000000" pitchFamily="2" charset="2"/>
              </a:rPr>
              <a:t> gemeenten</a:t>
            </a:r>
          </a:p>
          <a:p>
            <a:pPr marL="514350" indent="-514350">
              <a:buFont typeface="+mj-lt"/>
              <a:buAutoNum type="arabicPeriod"/>
            </a:pPr>
            <a:endParaRPr lang="nl-NL" dirty="0"/>
          </a:p>
        </p:txBody>
      </p:sp>
      <p:grpSp>
        <p:nvGrpSpPr>
          <p:cNvPr id="4" name="Group 9">
            <a:extLst>
              <a:ext uri="{FF2B5EF4-FFF2-40B4-BE49-F238E27FC236}">
                <a16:creationId xmlns:a16="http://schemas.microsoft.com/office/drawing/2014/main" id="{01E7377D-0263-85D4-499A-4E1EC4D09375}"/>
              </a:ext>
            </a:extLst>
          </p:cNvPr>
          <p:cNvGrpSpPr>
            <a:grpSpLocks/>
          </p:cNvGrpSpPr>
          <p:nvPr/>
        </p:nvGrpSpPr>
        <p:grpSpPr bwMode="auto">
          <a:xfrm>
            <a:off x="2740282" y="6124498"/>
            <a:ext cx="6917690" cy="528320"/>
            <a:chOff x="667" y="894"/>
            <a:chExt cx="10894" cy="832"/>
          </a:xfrm>
        </p:grpSpPr>
        <p:pic>
          <p:nvPicPr>
            <p:cNvPr id="5" name="Picture 1">
              <a:extLst>
                <a:ext uri="{FF2B5EF4-FFF2-40B4-BE49-F238E27FC236}">
                  <a16:creationId xmlns:a16="http://schemas.microsoft.com/office/drawing/2014/main" id="{E86F757C-D0A5-8220-4C10-B2B9F46CCE9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79" y="1083"/>
              <a:ext cx="907" cy="54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a:extLst>
                <a:ext uri="{FF2B5EF4-FFF2-40B4-BE49-F238E27FC236}">
                  <a16:creationId xmlns:a16="http://schemas.microsoft.com/office/drawing/2014/main" id="{C039FF83-59D2-0916-1C16-D8FB984541C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77" y="1083"/>
              <a:ext cx="1984" cy="39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3">
              <a:extLst>
                <a:ext uri="{FF2B5EF4-FFF2-40B4-BE49-F238E27FC236}">
                  <a16:creationId xmlns:a16="http://schemas.microsoft.com/office/drawing/2014/main" id="{60E54EAA-292D-96F9-7889-6241B9C42FA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08" y="1253"/>
              <a:ext cx="1436" cy="284"/>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a:extLst>
                <a:ext uri="{FF2B5EF4-FFF2-40B4-BE49-F238E27FC236}">
                  <a16:creationId xmlns:a16="http://schemas.microsoft.com/office/drawing/2014/main" id="{237D699A-8240-7998-91B2-06D7BD622F3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29" y="1083"/>
              <a:ext cx="1626" cy="30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5">
              <a:extLst>
                <a:ext uri="{FF2B5EF4-FFF2-40B4-BE49-F238E27FC236}">
                  <a16:creationId xmlns:a16="http://schemas.microsoft.com/office/drawing/2014/main" id="{225057BA-3E58-24FB-30C0-DA0A5F563D1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665" y="894"/>
              <a:ext cx="1077" cy="43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a:extLst>
                <a:ext uri="{FF2B5EF4-FFF2-40B4-BE49-F238E27FC236}">
                  <a16:creationId xmlns:a16="http://schemas.microsoft.com/office/drawing/2014/main" id="{59D1FF7C-A9B7-5849-A72A-C3227BC3956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7" y="970"/>
              <a:ext cx="1266" cy="75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7">
              <a:extLst>
                <a:ext uri="{FF2B5EF4-FFF2-40B4-BE49-F238E27FC236}">
                  <a16:creationId xmlns:a16="http://schemas.microsoft.com/office/drawing/2014/main" id="{5074DB9C-88AC-357C-46F0-CBE6183E23D5}"/>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32" y="1083"/>
              <a:ext cx="1266" cy="378"/>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8">
              <a:extLst>
                <a:ext uri="{FF2B5EF4-FFF2-40B4-BE49-F238E27FC236}">
                  <a16:creationId xmlns:a16="http://schemas.microsoft.com/office/drawing/2014/main" id="{EC1E5B37-03B4-022C-57D9-AB46821BC838}"/>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833" y="1083"/>
              <a:ext cx="1266" cy="416"/>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4285939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76190A3-0F65-617C-3696-E4697D4556BB}"/>
              </a:ext>
            </a:extLst>
          </p:cNvPr>
          <p:cNvSpPr>
            <a:spLocks noGrp="1"/>
          </p:cNvSpPr>
          <p:nvPr>
            <p:ph type="title"/>
          </p:nvPr>
        </p:nvSpPr>
        <p:spPr/>
        <p:txBody>
          <a:bodyPr/>
          <a:lstStyle/>
          <a:p>
            <a:r>
              <a:rPr lang="nl-NL" dirty="0"/>
              <a:t>Heroriëntatie (insteek)</a:t>
            </a:r>
          </a:p>
        </p:txBody>
      </p:sp>
      <p:sp>
        <p:nvSpPr>
          <p:cNvPr id="3" name="Tijdelijke aanduiding voor inhoud 2">
            <a:extLst>
              <a:ext uri="{FF2B5EF4-FFF2-40B4-BE49-F238E27FC236}">
                <a16:creationId xmlns:a16="http://schemas.microsoft.com/office/drawing/2014/main" id="{5339AFD1-ED68-46A7-7BFA-11BC895B8580}"/>
              </a:ext>
            </a:extLst>
          </p:cNvPr>
          <p:cNvSpPr>
            <a:spLocks noGrp="1"/>
          </p:cNvSpPr>
          <p:nvPr>
            <p:ph idx="1"/>
          </p:nvPr>
        </p:nvSpPr>
        <p:spPr/>
        <p:txBody>
          <a:bodyPr>
            <a:normAutofit/>
          </a:bodyPr>
          <a:lstStyle/>
          <a:p>
            <a:pPr marL="0" indent="0">
              <a:buNone/>
            </a:pPr>
            <a:r>
              <a:rPr lang="nl-NL" dirty="0"/>
              <a:t>Drie opties onderzocht:</a:t>
            </a:r>
          </a:p>
          <a:p>
            <a:pPr marL="514350" indent="-514350">
              <a:buFont typeface="+mj-lt"/>
              <a:buAutoNum type="arabicPeriod"/>
            </a:pPr>
            <a:r>
              <a:rPr lang="nl-NL" dirty="0"/>
              <a:t>We zetten een </a:t>
            </a:r>
            <a:r>
              <a:rPr lang="nl-NL" dirty="0" err="1"/>
              <a:t>Achterhoekse</a:t>
            </a:r>
            <a:r>
              <a:rPr lang="nl-NL" dirty="0"/>
              <a:t> variant van de TBW-leningen op, zonder provinciale cofinanciering.</a:t>
            </a:r>
          </a:p>
          <a:p>
            <a:pPr marL="514350" indent="-514350">
              <a:buFont typeface="+mj-lt"/>
              <a:buAutoNum type="arabicPeriod"/>
            </a:pPr>
            <a:r>
              <a:rPr lang="nl-NL" dirty="0"/>
              <a:t>We stoppen met de TBW-leningen en verwijzen inwoners naar het landelijke Nationale Warmtefonds.</a:t>
            </a:r>
          </a:p>
          <a:p>
            <a:pPr marL="514350" indent="-514350">
              <a:buFont typeface="+mj-lt"/>
              <a:buAutoNum type="arabicPeriod"/>
            </a:pPr>
            <a:r>
              <a:rPr lang="nl-NL" dirty="0"/>
              <a:t>We starten met de provinciale variant van de TBW-leningen, waarbij we gebruik maken van de provinciale cofinanciering.</a:t>
            </a:r>
          </a:p>
          <a:p>
            <a:endParaRPr lang="nl-NL" dirty="0"/>
          </a:p>
        </p:txBody>
      </p:sp>
      <p:grpSp>
        <p:nvGrpSpPr>
          <p:cNvPr id="4" name="Group 9">
            <a:extLst>
              <a:ext uri="{FF2B5EF4-FFF2-40B4-BE49-F238E27FC236}">
                <a16:creationId xmlns:a16="http://schemas.microsoft.com/office/drawing/2014/main" id="{93B9888E-F2DB-A1AA-5EAB-692F522AAE0E}"/>
              </a:ext>
            </a:extLst>
          </p:cNvPr>
          <p:cNvGrpSpPr>
            <a:grpSpLocks/>
          </p:cNvGrpSpPr>
          <p:nvPr/>
        </p:nvGrpSpPr>
        <p:grpSpPr bwMode="auto">
          <a:xfrm>
            <a:off x="2740282" y="6124498"/>
            <a:ext cx="6917690" cy="528320"/>
            <a:chOff x="667" y="894"/>
            <a:chExt cx="10894" cy="832"/>
          </a:xfrm>
        </p:grpSpPr>
        <p:pic>
          <p:nvPicPr>
            <p:cNvPr id="5" name="Picture 1">
              <a:extLst>
                <a:ext uri="{FF2B5EF4-FFF2-40B4-BE49-F238E27FC236}">
                  <a16:creationId xmlns:a16="http://schemas.microsoft.com/office/drawing/2014/main" id="{41C31C61-D8D4-05A1-E984-3ABB3C7F9DF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79" y="1083"/>
              <a:ext cx="907" cy="54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a:extLst>
                <a:ext uri="{FF2B5EF4-FFF2-40B4-BE49-F238E27FC236}">
                  <a16:creationId xmlns:a16="http://schemas.microsoft.com/office/drawing/2014/main" id="{95CD5CCD-5049-D1BF-2CD7-7DFF91C4360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77" y="1083"/>
              <a:ext cx="1984" cy="39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3">
              <a:extLst>
                <a:ext uri="{FF2B5EF4-FFF2-40B4-BE49-F238E27FC236}">
                  <a16:creationId xmlns:a16="http://schemas.microsoft.com/office/drawing/2014/main" id="{8FAE3B33-C4F5-FF5B-0C5A-DD18EEF1DB7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08" y="1253"/>
              <a:ext cx="1436" cy="284"/>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a:extLst>
                <a:ext uri="{FF2B5EF4-FFF2-40B4-BE49-F238E27FC236}">
                  <a16:creationId xmlns:a16="http://schemas.microsoft.com/office/drawing/2014/main" id="{3D91D879-9FDC-4D9E-96AE-0B9E81AA10E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29" y="1083"/>
              <a:ext cx="1626" cy="30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5">
              <a:extLst>
                <a:ext uri="{FF2B5EF4-FFF2-40B4-BE49-F238E27FC236}">
                  <a16:creationId xmlns:a16="http://schemas.microsoft.com/office/drawing/2014/main" id="{C2E1440A-C7E0-9E8A-E018-AA4A1F5CACB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665" y="894"/>
              <a:ext cx="1077" cy="43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a:extLst>
                <a:ext uri="{FF2B5EF4-FFF2-40B4-BE49-F238E27FC236}">
                  <a16:creationId xmlns:a16="http://schemas.microsoft.com/office/drawing/2014/main" id="{241B6567-83D0-7D67-C362-8720AA38BEE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7" y="970"/>
              <a:ext cx="1266" cy="75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7">
              <a:extLst>
                <a:ext uri="{FF2B5EF4-FFF2-40B4-BE49-F238E27FC236}">
                  <a16:creationId xmlns:a16="http://schemas.microsoft.com/office/drawing/2014/main" id="{8490EED1-E59E-9762-3E55-DB941E9019EF}"/>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32" y="1083"/>
              <a:ext cx="1266" cy="378"/>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8">
              <a:extLst>
                <a:ext uri="{FF2B5EF4-FFF2-40B4-BE49-F238E27FC236}">
                  <a16:creationId xmlns:a16="http://schemas.microsoft.com/office/drawing/2014/main" id="{9F8CF50D-A5F1-C159-9971-27254A9A5395}"/>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833" y="1083"/>
              <a:ext cx="1266" cy="416"/>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173112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9251E2-56D0-D858-8C65-24233B4E9FF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FCF6A21-FE07-796B-0FB2-77ED8350B97E}"/>
              </a:ext>
            </a:extLst>
          </p:cNvPr>
          <p:cNvSpPr>
            <a:spLocks noGrp="1"/>
          </p:cNvSpPr>
          <p:nvPr>
            <p:ph type="title"/>
          </p:nvPr>
        </p:nvSpPr>
        <p:spPr/>
        <p:txBody>
          <a:bodyPr/>
          <a:lstStyle/>
          <a:p>
            <a:r>
              <a:rPr lang="nl-NL" dirty="0"/>
              <a:t>Heroriëntatie (resultaat)</a:t>
            </a:r>
          </a:p>
        </p:txBody>
      </p:sp>
      <p:sp>
        <p:nvSpPr>
          <p:cNvPr id="3" name="Tijdelijke aanduiding voor inhoud 2">
            <a:extLst>
              <a:ext uri="{FF2B5EF4-FFF2-40B4-BE49-F238E27FC236}">
                <a16:creationId xmlns:a16="http://schemas.microsoft.com/office/drawing/2014/main" id="{EB6E1264-8466-C428-DAA7-73B136466DD0}"/>
              </a:ext>
            </a:extLst>
          </p:cNvPr>
          <p:cNvSpPr>
            <a:spLocks noGrp="1"/>
          </p:cNvSpPr>
          <p:nvPr>
            <p:ph idx="1"/>
          </p:nvPr>
        </p:nvSpPr>
        <p:spPr/>
        <p:txBody>
          <a:bodyPr>
            <a:normAutofit fontScale="25000" lnSpcReduction="20000"/>
          </a:bodyPr>
          <a:lstStyle/>
          <a:p>
            <a:pPr marL="0" indent="0">
              <a:buNone/>
            </a:pPr>
            <a:r>
              <a:rPr lang="nl-NL" sz="11200" b="1" dirty="0"/>
              <a:t>We gaan verder met de provinciale variant van de TBW-leningen!</a:t>
            </a:r>
          </a:p>
          <a:p>
            <a:pPr marL="0" indent="0">
              <a:buNone/>
            </a:pPr>
            <a:endParaRPr lang="nl-NL" sz="5100" b="1" dirty="0"/>
          </a:p>
          <a:p>
            <a:pPr marL="0" indent="0">
              <a:buNone/>
            </a:pPr>
            <a:r>
              <a:rPr lang="nl-NL" sz="8800" b="1" dirty="0"/>
              <a:t>Voordelen:</a:t>
            </a:r>
          </a:p>
          <a:p>
            <a:r>
              <a:rPr lang="nl-NL" sz="8800" dirty="0"/>
              <a:t>€16,- miljoen cofinanciering</a:t>
            </a:r>
          </a:p>
          <a:p>
            <a:pPr lvl="1"/>
            <a:r>
              <a:rPr lang="nl-NL" sz="8400" dirty="0"/>
              <a:t>Nadeel: </a:t>
            </a:r>
            <a:r>
              <a:rPr lang="nl-NL" sz="8800" dirty="0"/>
              <a:t>Is dat genoeg? Achterhoek heeft jaarlijks +/- 5 miljoen cofinanciering nodig</a:t>
            </a:r>
          </a:p>
          <a:p>
            <a:pPr marL="0" indent="0">
              <a:buNone/>
            </a:pPr>
            <a:r>
              <a:rPr lang="nl-NL" sz="8800" b="1" dirty="0"/>
              <a:t>Nadelen:</a:t>
            </a:r>
          </a:p>
          <a:p>
            <a:r>
              <a:rPr lang="nl-NL" sz="8800" dirty="0"/>
              <a:t>Beheersmaatregelen provincie</a:t>
            </a:r>
          </a:p>
          <a:p>
            <a:pPr lvl="1"/>
            <a:r>
              <a:rPr lang="nl-NL" sz="8800" dirty="0"/>
              <a:t>Geen hypothecaire leenvorm (wel consumptief, verzilverlening, maatwerklening)</a:t>
            </a:r>
          </a:p>
          <a:p>
            <a:pPr lvl="1"/>
            <a:r>
              <a:rPr lang="nl-NL" sz="8800" dirty="0"/>
              <a:t>Maximale leenbedrag van €50.000,- naar €35.000,-</a:t>
            </a:r>
          </a:p>
          <a:p>
            <a:pPr lvl="1"/>
            <a:r>
              <a:rPr lang="nl-NL" sz="8800" dirty="0"/>
              <a:t>De rente wordt verhoogd met 1% (alleen consumptief, van 1,6% naar 2,6%)</a:t>
            </a:r>
          </a:p>
          <a:p>
            <a:pPr lvl="1"/>
            <a:r>
              <a:rPr lang="nl-NL" sz="8800" dirty="0"/>
              <a:t>Woningen met energielabel B of beter worden uitgesloten</a:t>
            </a:r>
          </a:p>
          <a:p>
            <a:pPr lvl="1"/>
            <a:r>
              <a:rPr lang="nl-NL" sz="8800" dirty="0"/>
              <a:t>Alleen netbewuste maatregelen</a:t>
            </a:r>
          </a:p>
          <a:p>
            <a:pPr lvl="1"/>
            <a:r>
              <a:rPr lang="nl-NL" sz="8800" dirty="0"/>
              <a:t>Focus op energetische en levensloopbestendige maatregelen, niet op klimaatadaptatie en renovatie</a:t>
            </a:r>
          </a:p>
          <a:p>
            <a:pPr lvl="1"/>
            <a:endParaRPr lang="nl-NL" dirty="0"/>
          </a:p>
          <a:p>
            <a:pPr lvl="1"/>
            <a:endParaRPr lang="nl-NL" dirty="0"/>
          </a:p>
          <a:p>
            <a:pPr marL="0" indent="0">
              <a:buNone/>
            </a:pPr>
            <a:r>
              <a:rPr lang="nl-NL" dirty="0"/>
              <a:t>	</a:t>
            </a:r>
          </a:p>
          <a:p>
            <a:endParaRPr lang="nl-NL" dirty="0"/>
          </a:p>
        </p:txBody>
      </p:sp>
      <p:grpSp>
        <p:nvGrpSpPr>
          <p:cNvPr id="4" name="Group 9">
            <a:extLst>
              <a:ext uri="{FF2B5EF4-FFF2-40B4-BE49-F238E27FC236}">
                <a16:creationId xmlns:a16="http://schemas.microsoft.com/office/drawing/2014/main" id="{87DC5E69-A897-0963-B644-515FD224970B}"/>
              </a:ext>
            </a:extLst>
          </p:cNvPr>
          <p:cNvGrpSpPr>
            <a:grpSpLocks/>
          </p:cNvGrpSpPr>
          <p:nvPr/>
        </p:nvGrpSpPr>
        <p:grpSpPr bwMode="auto">
          <a:xfrm>
            <a:off x="2740282" y="6124498"/>
            <a:ext cx="6917690" cy="528320"/>
            <a:chOff x="667" y="894"/>
            <a:chExt cx="10894" cy="832"/>
          </a:xfrm>
        </p:grpSpPr>
        <p:pic>
          <p:nvPicPr>
            <p:cNvPr id="5" name="Picture 1">
              <a:extLst>
                <a:ext uri="{FF2B5EF4-FFF2-40B4-BE49-F238E27FC236}">
                  <a16:creationId xmlns:a16="http://schemas.microsoft.com/office/drawing/2014/main" id="{5194914E-0555-C3D0-8FAF-FC8C8BC869D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79" y="1083"/>
              <a:ext cx="907" cy="54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a:extLst>
                <a:ext uri="{FF2B5EF4-FFF2-40B4-BE49-F238E27FC236}">
                  <a16:creationId xmlns:a16="http://schemas.microsoft.com/office/drawing/2014/main" id="{0E509745-D08E-CD44-7046-5471721EEBA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77" y="1083"/>
              <a:ext cx="1984" cy="39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3">
              <a:extLst>
                <a:ext uri="{FF2B5EF4-FFF2-40B4-BE49-F238E27FC236}">
                  <a16:creationId xmlns:a16="http://schemas.microsoft.com/office/drawing/2014/main" id="{7FF80531-A966-A582-4098-C3ACD6675CD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08" y="1253"/>
              <a:ext cx="1436" cy="284"/>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a:extLst>
                <a:ext uri="{FF2B5EF4-FFF2-40B4-BE49-F238E27FC236}">
                  <a16:creationId xmlns:a16="http://schemas.microsoft.com/office/drawing/2014/main" id="{4743B560-EAEB-3658-583D-7946B0757FD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129" y="1083"/>
              <a:ext cx="1626" cy="30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5">
              <a:extLst>
                <a:ext uri="{FF2B5EF4-FFF2-40B4-BE49-F238E27FC236}">
                  <a16:creationId xmlns:a16="http://schemas.microsoft.com/office/drawing/2014/main" id="{19EC9C48-2555-4B75-3F33-5B7165C0B11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665" y="894"/>
              <a:ext cx="1077" cy="43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a:extLst>
                <a:ext uri="{FF2B5EF4-FFF2-40B4-BE49-F238E27FC236}">
                  <a16:creationId xmlns:a16="http://schemas.microsoft.com/office/drawing/2014/main" id="{CB729911-A218-C9D8-728B-1B2088589D60}"/>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67" y="970"/>
              <a:ext cx="1266" cy="75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7">
              <a:extLst>
                <a:ext uri="{FF2B5EF4-FFF2-40B4-BE49-F238E27FC236}">
                  <a16:creationId xmlns:a16="http://schemas.microsoft.com/office/drawing/2014/main" id="{43FE29F3-C591-B73F-7213-0FAD523ED536}"/>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432" y="1083"/>
              <a:ext cx="1266" cy="378"/>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8">
              <a:extLst>
                <a:ext uri="{FF2B5EF4-FFF2-40B4-BE49-F238E27FC236}">
                  <a16:creationId xmlns:a16="http://schemas.microsoft.com/office/drawing/2014/main" id="{5F968F9F-171F-6D99-6F7D-72E815D23BDA}"/>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833" y="1083"/>
              <a:ext cx="1266" cy="416"/>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00280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84563B-7FDB-721D-40D5-AE5357EA12B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3D59C1E-6BC7-10FC-4388-8BE08CB61DE3}"/>
              </a:ext>
            </a:extLst>
          </p:cNvPr>
          <p:cNvSpPr>
            <a:spLocks noGrp="1"/>
          </p:cNvSpPr>
          <p:nvPr>
            <p:ph type="title"/>
          </p:nvPr>
        </p:nvSpPr>
        <p:spPr/>
        <p:txBody>
          <a:bodyPr/>
          <a:lstStyle/>
          <a:p>
            <a:r>
              <a:rPr lang="nl-NL" dirty="0"/>
              <a:t>De </a:t>
            </a:r>
            <a:r>
              <a:rPr lang="nl-NL" dirty="0" err="1"/>
              <a:t>Achterhoekse</a:t>
            </a:r>
            <a:r>
              <a:rPr lang="nl-NL" dirty="0"/>
              <a:t> aanpak (randvoorwaarden)</a:t>
            </a:r>
          </a:p>
        </p:txBody>
      </p:sp>
      <p:sp>
        <p:nvSpPr>
          <p:cNvPr id="3" name="Tijdelijke aanduiding voor inhoud 2">
            <a:extLst>
              <a:ext uri="{FF2B5EF4-FFF2-40B4-BE49-F238E27FC236}">
                <a16:creationId xmlns:a16="http://schemas.microsoft.com/office/drawing/2014/main" id="{786E6852-509F-D183-5132-0F2F1BF28325}"/>
              </a:ext>
            </a:extLst>
          </p:cNvPr>
          <p:cNvSpPr>
            <a:spLocks noGrp="1"/>
          </p:cNvSpPr>
          <p:nvPr>
            <p:ph idx="1"/>
          </p:nvPr>
        </p:nvSpPr>
        <p:spPr/>
        <p:txBody>
          <a:bodyPr>
            <a:normAutofit/>
          </a:bodyPr>
          <a:lstStyle/>
          <a:p>
            <a:pPr marL="514350" indent="-514350">
              <a:buFont typeface="+mj-lt"/>
              <a:buAutoNum type="arabicPeriod"/>
            </a:pPr>
            <a:r>
              <a:rPr lang="nl-NL" dirty="0"/>
              <a:t>De financiële middelen efficiënt besteden</a:t>
            </a:r>
          </a:p>
          <a:p>
            <a:pPr marL="514350" indent="-514350">
              <a:buFont typeface="+mj-lt"/>
              <a:buAutoNum type="arabicPeriod"/>
            </a:pPr>
            <a:r>
              <a:rPr lang="nl-NL" dirty="0"/>
              <a:t>Betrouwbaar en toekomstbestendig energiesysteem</a:t>
            </a:r>
          </a:p>
          <a:p>
            <a:pPr lvl="1"/>
            <a:r>
              <a:rPr lang="nl-NL" dirty="0"/>
              <a:t>Woningen met energielabel B of beter worden uitgesloten?</a:t>
            </a:r>
          </a:p>
          <a:p>
            <a:pPr lvl="1"/>
            <a:r>
              <a:rPr lang="nl-NL" dirty="0"/>
              <a:t>Alleen netbewuste maatregelen?</a:t>
            </a:r>
          </a:p>
          <a:p>
            <a:pPr lvl="1"/>
            <a:r>
              <a:rPr lang="nl-NL" dirty="0"/>
              <a:t>Focus op energetische en levensloopbestendige maatregelen?</a:t>
            </a:r>
          </a:p>
          <a:p>
            <a:pPr marL="514350" indent="-514350">
              <a:buFont typeface="+mj-lt"/>
              <a:buAutoNum type="arabicPeriod"/>
            </a:pPr>
            <a:r>
              <a:rPr lang="nl-NL" dirty="0"/>
              <a:t>Generiek en praktisch uitvoerbaar</a:t>
            </a:r>
          </a:p>
          <a:p>
            <a:pPr marL="514350" indent="-514350">
              <a:buFont typeface="+mj-lt"/>
              <a:buAutoNum type="arabicPeriod"/>
            </a:pPr>
            <a:r>
              <a:rPr lang="nl-NL" dirty="0"/>
              <a:t>Zoveel mogelijk één werkwijze in de Achterhoek</a:t>
            </a:r>
          </a:p>
          <a:p>
            <a:pPr lvl="1"/>
            <a:r>
              <a:rPr lang="nl-NL" dirty="0"/>
              <a:t>Bv. maatregenlijst</a:t>
            </a:r>
          </a:p>
        </p:txBody>
      </p:sp>
      <p:grpSp>
        <p:nvGrpSpPr>
          <p:cNvPr id="4" name="Group 9">
            <a:extLst>
              <a:ext uri="{FF2B5EF4-FFF2-40B4-BE49-F238E27FC236}">
                <a16:creationId xmlns:a16="http://schemas.microsoft.com/office/drawing/2014/main" id="{15266DC2-D29A-9BDD-2B94-0D0FC7243793}"/>
              </a:ext>
            </a:extLst>
          </p:cNvPr>
          <p:cNvGrpSpPr>
            <a:grpSpLocks/>
          </p:cNvGrpSpPr>
          <p:nvPr/>
        </p:nvGrpSpPr>
        <p:grpSpPr bwMode="auto">
          <a:xfrm>
            <a:off x="2740282" y="6124498"/>
            <a:ext cx="6917690" cy="528320"/>
            <a:chOff x="667" y="894"/>
            <a:chExt cx="10894" cy="832"/>
          </a:xfrm>
        </p:grpSpPr>
        <p:pic>
          <p:nvPicPr>
            <p:cNvPr id="5" name="Picture 1">
              <a:extLst>
                <a:ext uri="{FF2B5EF4-FFF2-40B4-BE49-F238E27FC236}">
                  <a16:creationId xmlns:a16="http://schemas.microsoft.com/office/drawing/2014/main" id="{3E01EC70-C819-D2DC-99A2-1898948773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79" y="1083"/>
              <a:ext cx="907" cy="54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a:extLst>
                <a:ext uri="{FF2B5EF4-FFF2-40B4-BE49-F238E27FC236}">
                  <a16:creationId xmlns:a16="http://schemas.microsoft.com/office/drawing/2014/main" id="{79F1194C-E43A-90C7-D363-36E955F6851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77" y="1083"/>
              <a:ext cx="1984" cy="39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3">
              <a:extLst>
                <a:ext uri="{FF2B5EF4-FFF2-40B4-BE49-F238E27FC236}">
                  <a16:creationId xmlns:a16="http://schemas.microsoft.com/office/drawing/2014/main" id="{130B2E9D-5B03-AE70-4783-61ABE7A4B1D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08" y="1253"/>
              <a:ext cx="1436" cy="284"/>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a:extLst>
                <a:ext uri="{FF2B5EF4-FFF2-40B4-BE49-F238E27FC236}">
                  <a16:creationId xmlns:a16="http://schemas.microsoft.com/office/drawing/2014/main" id="{8FC43AA5-2DCF-121E-66A5-ED06C23C4EF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29" y="1083"/>
              <a:ext cx="1626" cy="30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5">
              <a:extLst>
                <a:ext uri="{FF2B5EF4-FFF2-40B4-BE49-F238E27FC236}">
                  <a16:creationId xmlns:a16="http://schemas.microsoft.com/office/drawing/2014/main" id="{A7D5F550-5620-B02A-647F-5CF5F1C53EA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665" y="894"/>
              <a:ext cx="1077" cy="43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a:extLst>
                <a:ext uri="{FF2B5EF4-FFF2-40B4-BE49-F238E27FC236}">
                  <a16:creationId xmlns:a16="http://schemas.microsoft.com/office/drawing/2014/main" id="{1FEF4E5A-A6CF-2A82-30CD-BA7335C3F1EB}"/>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7" y="970"/>
              <a:ext cx="1266" cy="75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7">
              <a:extLst>
                <a:ext uri="{FF2B5EF4-FFF2-40B4-BE49-F238E27FC236}">
                  <a16:creationId xmlns:a16="http://schemas.microsoft.com/office/drawing/2014/main" id="{427E32B5-FD2C-C150-3D87-C5F4CDDC26B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32" y="1083"/>
              <a:ext cx="1266" cy="378"/>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8">
              <a:extLst>
                <a:ext uri="{FF2B5EF4-FFF2-40B4-BE49-F238E27FC236}">
                  <a16:creationId xmlns:a16="http://schemas.microsoft.com/office/drawing/2014/main" id="{51CE4CD5-CD85-C298-D4E6-236FC5867D2E}"/>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833" y="1083"/>
              <a:ext cx="1266" cy="416"/>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606442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6020AE-3A6C-8813-C178-C946E969BE2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1ACFAD6-6092-8BA3-1425-55750DD21D9C}"/>
              </a:ext>
            </a:extLst>
          </p:cNvPr>
          <p:cNvSpPr>
            <a:spLocks noGrp="1"/>
          </p:cNvSpPr>
          <p:nvPr>
            <p:ph type="title"/>
          </p:nvPr>
        </p:nvSpPr>
        <p:spPr/>
        <p:txBody>
          <a:bodyPr/>
          <a:lstStyle/>
          <a:p>
            <a:r>
              <a:rPr lang="nl-NL" dirty="0"/>
              <a:t>De </a:t>
            </a:r>
            <a:r>
              <a:rPr lang="nl-NL" dirty="0" err="1"/>
              <a:t>Achterhoekse</a:t>
            </a:r>
            <a:r>
              <a:rPr lang="nl-NL" dirty="0"/>
              <a:t> aanpak (principe 1/3)</a:t>
            </a:r>
          </a:p>
        </p:txBody>
      </p:sp>
      <p:sp>
        <p:nvSpPr>
          <p:cNvPr id="3" name="Tijdelijke aanduiding voor inhoud 2">
            <a:extLst>
              <a:ext uri="{FF2B5EF4-FFF2-40B4-BE49-F238E27FC236}">
                <a16:creationId xmlns:a16="http://schemas.microsoft.com/office/drawing/2014/main" id="{AA23E5E8-1EA7-2C6C-4E56-5FC91CB29BF7}"/>
              </a:ext>
            </a:extLst>
          </p:cNvPr>
          <p:cNvSpPr>
            <a:spLocks noGrp="1"/>
          </p:cNvSpPr>
          <p:nvPr>
            <p:ph idx="1"/>
          </p:nvPr>
        </p:nvSpPr>
        <p:spPr/>
        <p:txBody>
          <a:bodyPr>
            <a:normAutofit/>
          </a:bodyPr>
          <a:lstStyle/>
          <a:p>
            <a:pPr marL="514350" indent="-514350">
              <a:buFont typeface="+mj-lt"/>
              <a:buAutoNum type="arabicPeriod"/>
            </a:pPr>
            <a:r>
              <a:rPr lang="nl-NL" dirty="0"/>
              <a:t>Woningen die al goed geïsoleerd en/of aardgasvrij zijn komen niet in aanmerking voor een financiering voor isolatiemaatregelen. Het gaat hierbij om woningen:</a:t>
            </a:r>
          </a:p>
          <a:p>
            <a:pPr lvl="1"/>
            <a:r>
              <a:rPr lang="nl-NL" dirty="0"/>
              <a:t>Met een geregistreerd energielabel B of beter; en/of</a:t>
            </a:r>
          </a:p>
          <a:p>
            <a:pPr lvl="1"/>
            <a:r>
              <a:rPr lang="nl-NL" dirty="0"/>
              <a:t>Met een bouwjaar van 2019 of later.</a:t>
            </a:r>
          </a:p>
        </p:txBody>
      </p:sp>
      <p:grpSp>
        <p:nvGrpSpPr>
          <p:cNvPr id="4" name="Group 9">
            <a:extLst>
              <a:ext uri="{FF2B5EF4-FFF2-40B4-BE49-F238E27FC236}">
                <a16:creationId xmlns:a16="http://schemas.microsoft.com/office/drawing/2014/main" id="{07D4EF24-0F0A-8D2D-BAFF-E2C2D927D44B}"/>
              </a:ext>
            </a:extLst>
          </p:cNvPr>
          <p:cNvGrpSpPr>
            <a:grpSpLocks/>
          </p:cNvGrpSpPr>
          <p:nvPr/>
        </p:nvGrpSpPr>
        <p:grpSpPr bwMode="auto">
          <a:xfrm>
            <a:off x="2740282" y="6124498"/>
            <a:ext cx="6917690" cy="528320"/>
            <a:chOff x="667" y="894"/>
            <a:chExt cx="10894" cy="832"/>
          </a:xfrm>
        </p:grpSpPr>
        <p:pic>
          <p:nvPicPr>
            <p:cNvPr id="5" name="Picture 1">
              <a:extLst>
                <a:ext uri="{FF2B5EF4-FFF2-40B4-BE49-F238E27FC236}">
                  <a16:creationId xmlns:a16="http://schemas.microsoft.com/office/drawing/2014/main" id="{D9EE4756-847E-748B-D0B5-1CF4B1DE868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79" y="1083"/>
              <a:ext cx="907" cy="54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a:extLst>
                <a:ext uri="{FF2B5EF4-FFF2-40B4-BE49-F238E27FC236}">
                  <a16:creationId xmlns:a16="http://schemas.microsoft.com/office/drawing/2014/main" id="{E9EC8C34-244C-2CFA-5301-27E8EA358A6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77" y="1083"/>
              <a:ext cx="1984" cy="39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3">
              <a:extLst>
                <a:ext uri="{FF2B5EF4-FFF2-40B4-BE49-F238E27FC236}">
                  <a16:creationId xmlns:a16="http://schemas.microsoft.com/office/drawing/2014/main" id="{623B4330-5C60-0808-AE42-34978EFAB0D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08" y="1253"/>
              <a:ext cx="1436" cy="284"/>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a:extLst>
                <a:ext uri="{FF2B5EF4-FFF2-40B4-BE49-F238E27FC236}">
                  <a16:creationId xmlns:a16="http://schemas.microsoft.com/office/drawing/2014/main" id="{EBE633D7-6EEE-74F7-513C-3D9B1164D4A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29" y="1083"/>
              <a:ext cx="1626" cy="30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5">
              <a:extLst>
                <a:ext uri="{FF2B5EF4-FFF2-40B4-BE49-F238E27FC236}">
                  <a16:creationId xmlns:a16="http://schemas.microsoft.com/office/drawing/2014/main" id="{66AB4CF4-AF8C-52EA-3BE9-A308E0CBF4B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665" y="894"/>
              <a:ext cx="1077" cy="43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a:extLst>
                <a:ext uri="{FF2B5EF4-FFF2-40B4-BE49-F238E27FC236}">
                  <a16:creationId xmlns:a16="http://schemas.microsoft.com/office/drawing/2014/main" id="{31D4BAD2-EE93-2CB9-FB2D-F933CF03ECE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7" y="970"/>
              <a:ext cx="1266" cy="75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7">
              <a:extLst>
                <a:ext uri="{FF2B5EF4-FFF2-40B4-BE49-F238E27FC236}">
                  <a16:creationId xmlns:a16="http://schemas.microsoft.com/office/drawing/2014/main" id="{7E72BBEC-7516-1CCA-8A22-C1FD76E47063}"/>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32" y="1083"/>
              <a:ext cx="1266" cy="378"/>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8">
              <a:extLst>
                <a:ext uri="{FF2B5EF4-FFF2-40B4-BE49-F238E27FC236}">
                  <a16:creationId xmlns:a16="http://schemas.microsoft.com/office/drawing/2014/main" id="{CEF061F3-3EB1-24B8-4194-9E3CF2BA2A58}"/>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833" y="1083"/>
              <a:ext cx="1266" cy="416"/>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4209197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FAC903-D3D6-ED56-12CA-F339572058A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17CD2D7-4AE2-D994-B7B5-48BF8D35F0E9}"/>
              </a:ext>
            </a:extLst>
          </p:cNvPr>
          <p:cNvSpPr>
            <a:spLocks noGrp="1"/>
          </p:cNvSpPr>
          <p:nvPr>
            <p:ph type="title"/>
          </p:nvPr>
        </p:nvSpPr>
        <p:spPr/>
        <p:txBody>
          <a:bodyPr/>
          <a:lstStyle/>
          <a:p>
            <a:r>
              <a:rPr lang="nl-NL" dirty="0"/>
              <a:t>De </a:t>
            </a:r>
            <a:r>
              <a:rPr lang="nl-NL" dirty="0" err="1"/>
              <a:t>Achterhoekse</a:t>
            </a:r>
            <a:r>
              <a:rPr lang="nl-NL" dirty="0"/>
              <a:t> aanpak (principe 2/3)</a:t>
            </a:r>
          </a:p>
        </p:txBody>
      </p:sp>
      <p:sp>
        <p:nvSpPr>
          <p:cNvPr id="3" name="Tijdelijke aanduiding voor inhoud 2">
            <a:extLst>
              <a:ext uri="{FF2B5EF4-FFF2-40B4-BE49-F238E27FC236}">
                <a16:creationId xmlns:a16="http://schemas.microsoft.com/office/drawing/2014/main" id="{6F5CF99F-711D-51CA-3698-A56BE2672EE4}"/>
              </a:ext>
            </a:extLst>
          </p:cNvPr>
          <p:cNvSpPr>
            <a:spLocks noGrp="1"/>
          </p:cNvSpPr>
          <p:nvPr>
            <p:ph idx="1"/>
          </p:nvPr>
        </p:nvSpPr>
        <p:spPr/>
        <p:txBody>
          <a:bodyPr>
            <a:normAutofit/>
          </a:bodyPr>
          <a:lstStyle/>
          <a:p>
            <a:pPr marL="514350" indent="-514350">
              <a:buFont typeface="+mj-lt"/>
              <a:buAutoNum type="arabicPeriod" startAt="2"/>
            </a:pPr>
            <a:r>
              <a:rPr lang="nl-NL" dirty="0"/>
              <a:t>Alle energetische maatregelen worden netbewust toegepast en zijn in overeenstemming met de gemeentelijke Warmteprogramma’s. Maatregelen die een onevenredige belasting van het elektriciteitsnet veroorzaken, zonder dat daarvoor passende oplossingen beschikbaar zijn, kunnen niet gefinancierd worden. Dit uitgangspunt geldt als er sprake is van:</a:t>
            </a:r>
          </a:p>
          <a:p>
            <a:pPr lvl="1"/>
            <a:r>
              <a:rPr lang="nl-NL" dirty="0"/>
              <a:t>Maatregelen in een wijk/gebied die via een gemeentelijk Warmteprogramma, een wijkuitvoeringsplan en/of een aanwijsbevoegdheid zijn uitgesloten.</a:t>
            </a:r>
          </a:p>
          <a:p>
            <a:pPr lvl="1"/>
            <a:r>
              <a:rPr lang="nl-NL" dirty="0"/>
              <a:t>De netbeheerder die in een wijk/gebied heeft aangegeven dat bepaalde maatregelen niet mogelijk of wenselijk (meer) zijn i.v.m. netcongestie.</a:t>
            </a:r>
          </a:p>
        </p:txBody>
      </p:sp>
      <p:grpSp>
        <p:nvGrpSpPr>
          <p:cNvPr id="4" name="Group 9">
            <a:extLst>
              <a:ext uri="{FF2B5EF4-FFF2-40B4-BE49-F238E27FC236}">
                <a16:creationId xmlns:a16="http://schemas.microsoft.com/office/drawing/2014/main" id="{3872710C-4498-D38C-96F7-741DEA74CA76}"/>
              </a:ext>
            </a:extLst>
          </p:cNvPr>
          <p:cNvGrpSpPr>
            <a:grpSpLocks/>
          </p:cNvGrpSpPr>
          <p:nvPr/>
        </p:nvGrpSpPr>
        <p:grpSpPr bwMode="auto">
          <a:xfrm>
            <a:off x="2740282" y="6124498"/>
            <a:ext cx="6917690" cy="528320"/>
            <a:chOff x="667" y="894"/>
            <a:chExt cx="10894" cy="832"/>
          </a:xfrm>
        </p:grpSpPr>
        <p:pic>
          <p:nvPicPr>
            <p:cNvPr id="5" name="Picture 1">
              <a:extLst>
                <a:ext uri="{FF2B5EF4-FFF2-40B4-BE49-F238E27FC236}">
                  <a16:creationId xmlns:a16="http://schemas.microsoft.com/office/drawing/2014/main" id="{28405BF7-E116-6144-0DD8-54C4F492D5D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79" y="1083"/>
              <a:ext cx="907" cy="54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a:extLst>
                <a:ext uri="{FF2B5EF4-FFF2-40B4-BE49-F238E27FC236}">
                  <a16:creationId xmlns:a16="http://schemas.microsoft.com/office/drawing/2014/main" id="{CC273228-6389-96CA-48B8-AEE94D0436E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77" y="1083"/>
              <a:ext cx="1984" cy="39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3">
              <a:extLst>
                <a:ext uri="{FF2B5EF4-FFF2-40B4-BE49-F238E27FC236}">
                  <a16:creationId xmlns:a16="http://schemas.microsoft.com/office/drawing/2014/main" id="{40D85C12-1638-C7D7-F30E-A077ACACFB3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08" y="1253"/>
              <a:ext cx="1436" cy="284"/>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a:extLst>
                <a:ext uri="{FF2B5EF4-FFF2-40B4-BE49-F238E27FC236}">
                  <a16:creationId xmlns:a16="http://schemas.microsoft.com/office/drawing/2014/main" id="{794EC96E-A93D-C7E0-1C7D-8CBA138FA43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29" y="1083"/>
              <a:ext cx="1626" cy="30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5">
              <a:extLst>
                <a:ext uri="{FF2B5EF4-FFF2-40B4-BE49-F238E27FC236}">
                  <a16:creationId xmlns:a16="http://schemas.microsoft.com/office/drawing/2014/main" id="{226475EE-9FF6-09FA-3DB5-0CB521E54B0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665" y="894"/>
              <a:ext cx="1077" cy="43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a:extLst>
                <a:ext uri="{FF2B5EF4-FFF2-40B4-BE49-F238E27FC236}">
                  <a16:creationId xmlns:a16="http://schemas.microsoft.com/office/drawing/2014/main" id="{B93329FD-BED3-FC03-7B47-36BE99AED8E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7" y="970"/>
              <a:ext cx="1266" cy="75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7">
              <a:extLst>
                <a:ext uri="{FF2B5EF4-FFF2-40B4-BE49-F238E27FC236}">
                  <a16:creationId xmlns:a16="http://schemas.microsoft.com/office/drawing/2014/main" id="{6109C4E3-C2DC-6502-DAB2-D14A5B878490}"/>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32" y="1083"/>
              <a:ext cx="1266" cy="378"/>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8">
              <a:extLst>
                <a:ext uri="{FF2B5EF4-FFF2-40B4-BE49-F238E27FC236}">
                  <a16:creationId xmlns:a16="http://schemas.microsoft.com/office/drawing/2014/main" id="{5C607270-2FA7-42A9-67CD-0CE79C764736}"/>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833" y="1083"/>
              <a:ext cx="1266" cy="416"/>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797281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AFDA5B-BE12-2587-B138-E4930532D67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05D65AA-855C-1A5E-0864-3F8B730C9ECF}"/>
              </a:ext>
            </a:extLst>
          </p:cNvPr>
          <p:cNvSpPr>
            <a:spLocks noGrp="1"/>
          </p:cNvSpPr>
          <p:nvPr>
            <p:ph type="title"/>
          </p:nvPr>
        </p:nvSpPr>
        <p:spPr/>
        <p:txBody>
          <a:bodyPr/>
          <a:lstStyle/>
          <a:p>
            <a:r>
              <a:rPr lang="nl-NL" dirty="0"/>
              <a:t>De </a:t>
            </a:r>
            <a:r>
              <a:rPr lang="nl-NL" dirty="0" err="1"/>
              <a:t>Achterhoekse</a:t>
            </a:r>
            <a:r>
              <a:rPr lang="nl-NL" dirty="0"/>
              <a:t> aanpak (principe 3/3)</a:t>
            </a:r>
          </a:p>
        </p:txBody>
      </p:sp>
      <p:sp>
        <p:nvSpPr>
          <p:cNvPr id="3" name="Tijdelijke aanduiding voor inhoud 2">
            <a:extLst>
              <a:ext uri="{FF2B5EF4-FFF2-40B4-BE49-F238E27FC236}">
                <a16:creationId xmlns:a16="http://schemas.microsoft.com/office/drawing/2014/main" id="{2FE18459-8D5D-3AEB-8BFB-867FA00C0DB7}"/>
              </a:ext>
            </a:extLst>
          </p:cNvPr>
          <p:cNvSpPr>
            <a:spLocks noGrp="1"/>
          </p:cNvSpPr>
          <p:nvPr>
            <p:ph idx="1"/>
          </p:nvPr>
        </p:nvSpPr>
        <p:spPr/>
        <p:txBody>
          <a:bodyPr>
            <a:normAutofit/>
          </a:bodyPr>
          <a:lstStyle/>
          <a:p>
            <a:pPr marL="514350" indent="-514350">
              <a:buFont typeface="+mj-lt"/>
              <a:buAutoNum type="arabicPeriod" startAt="3"/>
            </a:pPr>
            <a:r>
              <a:rPr lang="nl-NL" dirty="0"/>
              <a:t>De lening bestaat voor maximaal 25% van het totaalbedrag uit maatregelen voor: </a:t>
            </a:r>
          </a:p>
          <a:p>
            <a:pPr lvl="1"/>
            <a:r>
              <a:rPr lang="nl-NL" dirty="0"/>
              <a:t>Klimaatadaptatie; en/of</a:t>
            </a:r>
          </a:p>
          <a:p>
            <a:pPr lvl="1"/>
            <a:r>
              <a:rPr lang="nl-NL" dirty="0"/>
              <a:t>Renovatie.</a:t>
            </a:r>
          </a:p>
        </p:txBody>
      </p:sp>
      <p:grpSp>
        <p:nvGrpSpPr>
          <p:cNvPr id="4" name="Group 9">
            <a:extLst>
              <a:ext uri="{FF2B5EF4-FFF2-40B4-BE49-F238E27FC236}">
                <a16:creationId xmlns:a16="http://schemas.microsoft.com/office/drawing/2014/main" id="{BE5EA5F4-D8C5-8438-5046-DC2368BECA9F}"/>
              </a:ext>
            </a:extLst>
          </p:cNvPr>
          <p:cNvGrpSpPr>
            <a:grpSpLocks/>
          </p:cNvGrpSpPr>
          <p:nvPr/>
        </p:nvGrpSpPr>
        <p:grpSpPr bwMode="auto">
          <a:xfrm>
            <a:off x="2740282" y="6124498"/>
            <a:ext cx="6917690" cy="528320"/>
            <a:chOff x="667" y="894"/>
            <a:chExt cx="10894" cy="832"/>
          </a:xfrm>
        </p:grpSpPr>
        <p:pic>
          <p:nvPicPr>
            <p:cNvPr id="5" name="Picture 1">
              <a:extLst>
                <a:ext uri="{FF2B5EF4-FFF2-40B4-BE49-F238E27FC236}">
                  <a16:creationId xmlns:a16="http://schemas.microsoft.com/office/drawing/2014/main" id="{5E7BDC62-C2B0-E541-4FA0-6733EB3CA8B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79" y="1083"/>
              <a:ext cx="907" cy="54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a:extLst>
                <a:ext uri="{FF2B5EF4-FFF2-40B4-BE49-F238E27FC236}">
                  <a16:creationId xmlns:a16="http://schemas.microsoft.com/office/drawing/2014/main" id="{3F5C9C65-7EE9-6E9F-C05F-9843658BD77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77" y="1083"/>
              <a:ext cx="1984" cy="39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3">
              <a:extLst>
                <a:ext uri="{FF2B5EF4-FFF2-40B4-BE49-F238E27FC236}">
                  <a16:creationId xmlns:a16="http://schemas.microsoft.com/office/drawing/2014/main" id="{5F8D2AF6-E966-886B-8B67-616C0138602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08" y="1253"/>
              <a:ext cx="1436" cy="284"/>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a:extLst>
                <a:ext uri="{FF2B5EF4-FFF2-40B4-BE49-F238E27FC236}">
                  <a16:creationId xmlns:a16="http://schemas.microsoft.com/office/drawing/2014/main" id="{CB2FDC0B-7CB8-0F8F-63F1-A4E2FA4C38E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29" y="1083"/>
              <a:ext cx="1626" cy="30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5">
              <a:extLst>
                <a:ext uri="{FF2B5EF4-FFF2-40B4-BE49-F238E27FC236}">
                  <a16:creationId xmlns:a16="http://schemas.microsoft.com/office/drawing/2014/main" id="{D591012C-1A59-310E-0C2A-A81B2E03917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665" y="894"/>
              <a:ext cx="1077" cy="43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a:extLst>
                <a:ext uri="{FF2B5EF4-FFF2-40B4-BE49-F238E27FC236}">
                  <a16:creationId xmlns:a16="http://schemas.microsoft.com/office/drawing/2014/main" id="{DC706062-7714-AEB1-5922-116FE3FC6A4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7" y="970"/>
              <a:ext cx="1266" cy="75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7">
              <a:extLst>
                <a:ext uri="{FF2B5EF4-FFF2-40B4-BE49-F238E27FC236}">
                  <a16:creationId xmlns:a16="http://schemas.microsoft.com/office/drawing/2014/main" id="{C25EB056-2527-42A1-2C30-3B3181723271}"/>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32" y="1083"/>
              <a:ext cx="1266" cy="378"/>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8">
              <a:extLst>
                <a:ext uri="{FF2B5EF4-FFF2-40B4-BE49-F238E27FC236}">
                  <a16:creationId xmlns:a16="http://schemas.microsoft.com/office/drawing/2014/main" id="{B5E66609-1385-F0AB-69B4-A61E4656D66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833" y="1083"/>
              <a:ext cx="1266" cy="416"/>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119165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252</TotalTime>
  <Words>542</Words>
  <Application>Microsoft Office PowerPoint</Application>
  <PresentationFormat>Breedbeeld</PresentationFormat>
  <Paragraphs>76</Paragraphs>
  <Slides>11</Slides>
  <Notes>1</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11</vt:i4>
      </vt:variant>
    </vt:vector>
  </HeadingPairs>
  <TitlesOfParts>
    <vt:vector size="16" baseType="lpstr">
      <vt:lpstr>Aptos</vt:lpstr>
      <vt:lpstr>Aptos Display</vt:lpstr>
      <vt:lpstr>Arial</vt:lpstr>
      <vt:lpstr>Wingdings</vt:lpstr>
      <vt:lpstr>Kantoorthema</vt:lpstr>
      <vt:lpstr>Toekomstbestendig  Wonen lening (TBW)</vt:lpstr>
      <vt:lpstr>Inhoud presentatie</vt:lpstr>
      <vt:lpstr>Voorgeschiedenis</vt:lpstr>
      <vt:lpstr>Heroriëntatie (insteek)</vt:lpstr>
      <vt:lpstr>Heroriëntatie (resultaat)</vt:lpstr>
      <vt:lpstr>De Achterhoekse aanpak (randvoorwaarden)</vt:lpstr>
      <vt:lpstr>De Achterhoekse aanpak (principe 1/3)</vt:lpstr>
      <vt:lpstr>De Achterhoekse aanpak (principe 2/3)</vt:lpstr>
      <vt:lpstr>De Achterhoekse aanpak (principe 3/3)</vt:lpstr>
      <vt:lpstr>De Achterhoekse aanpak (hoe nu verder?)</vt:lpstr>
      <vt:lpstr>Vragen?</vt:lpstr>
    </vt:vector>
  </TitlesOfParts>
  <Company>Gemeente Winterswijk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Olivier Markestein</dc:creator>
  <cp:lastModifiedBy>Uil den, Mariska</cp:lastModifiedBy>
  <cp:revision>30</cp:revision>
  <dcterms:created xsi:type="dcterms:W3CDTF">2025-12-03T17:32:30Z</dcterms:created>
  <dcterms:modified xsi:type="dcterms:W3CDTF">2026-04-15T19:50:19Z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2a321f8-8824-45f5-a6ce-c574f8735758_Enabled">
    <vt:lpwstr>true</vt:lpwstr>
  </property>
  <property fmtid="{D5CDD505-2E9C-101B-9397-08002B2CF9AE}" pid="3" name="MSIP_Label_f2a321f8-8824-45f5-a6ce-c574f8735758_SetDate">
    <vt:lpwstr>2025-12-03T17:34:25Z</vt:lpwstr>
  </property>
  <property fmtid="{D5CDD505-2E9C-101B-9397-08002B2CF9AE}" pid="4" name="MSIP_Label_f2a321f8-8824-45f5-a6ce-c574f8735758_Method">
    <vt:lpwstr>Standard</vt:lpwstr>
  </property>
  <property fmtid="{D5CDD505-2E9C-101B-9397-08002B2CF9AE}" pid="5" name="MSIP_Label_f2a321f8-8824-45f5-a6ce-c574f8735758_Name">
    <vt:lpwstr>Algemeen</vt:lpwstr>
  </property>
  <property fmtid="{D5CDD505-2E9C-101B-9397-08002B2CF9AE}" pid="6" name="MSIP_Label_f2a321f8-8824-45f5-a6ce-c574f8735758_SiteId">
    <vt:lpwstr>3ad70990-d2ae-4eac-bcdd-531450540710</vt:lpwstr>
  </property>
  <property fmtid="{D5CDD505-2E9C-101B-9397-08002B2CF9AE}" pid="7" name="MSIP_Label_f2a321f8-8824-45f5-a6ce-c574f8735758_ActionId">
    <vt:lpwstr>fc65bfdd-b426-4e84-88ee-e8a8d6043dac</vt:lpwstr>
  </property>
  <property fmtid="{D5CDD505-2E9C-101B-9397-08002B2CF9AE}" pid="8" name="MSIP_Label_f2a321f8-8824-45f5-a6ce-c574f8735758_ContentBits">
    <vt:lpwstr>0</vt:lpwstr>
  </property>
  <property fmtid="{D5CDD505-2E9C-101B-9397-08002B2CF9AE}" pid="9" name="MSIP_Label_f2a321f8-8824-45f5-a6ce-c574f8735758_Tag">
    <vt:lpwstr>10, 3, 0, 1</vt:lpwstr>
  </property>
</Properties>
</file>