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836" r:id="rId5"/>
  </p:sldMasterIdLst>
  <p:notesMasterIdLst>
    <p:notesMasterId r:id="rId22"/>
  </p:notesMasterIdLst>
  <p:handoutMasterIdLst>
    <p:handoutMasterId r:id="rId23"/>
  </p:handoutMasterIdLst>
  <p:sldIdLst>
    <p:sldId id="524" r:id="rId6"/>
    <p:sldId id="852" r:id="rId7"/>
    <p:sldId id="2134805060" r:id="rId8"/>
    <p:sldId id="2134805136" r:id="rId9"/>
    <p:sldId id="2441" r:id="rId10"/>
    <p:sldId id="278" r:id="rId11"/>
    <p:sldId id="2134805123" r:id="rId12"/>
    <p:sldId id="2363" r:id="rId13"/>
    <p:sldId id="2382" r:id="rId14"/>
    <p:sldId id="2134805134" r:id="rId15"/>
    <p:sldId id="2134805124" r:id="rId16"/>
    <p:sldId id="2134805135" r:id="rId17"/>
    <p:sldId id="2134805128" r:id="rId18"/>
    <p:sldId id="2134805131" r:id="rId19"/>
    <p:sldId id="858" r:id="rId20"/>
    <p:sldId id="21348050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e" id="{BB612AF1-88D4-014A-9ECB-19F1B5E7F965}">
          <p14:sldIdLst>
            <p14:sldId id="524"/>
          </p14:sldIdLst>
        </p14:section>
        <p14:section name="Introductie SFNL" id="{8DC108E8-9EE1-4208-B24A-1C0F4E832DC9}">
          <p14:sldIdLst>
            <p14:sldId id="852"/>
          </p14:sldIdLst>
        </p14:section>
        <p14:section name="Voorbeeld projecten" id="{63E58757-A5D9-410E-B107-ED1CD12AC5BD}">
          <p14:sldIdLst>
            <p14:sldId id="2134805060"/>
            <p14:sldId id="2134805136"/>
            <p14:sldId id="2441"/>
          </p14:sldIdLst>
        </p14:section>
        <p14:section name="Impact meten voor TBW" id="{7D444E5A-0B6C-4F5F-BC1C-F5B4ABB751D2}">
          <p14:sldIdLst>
            <p14:sldId id="278"/>
            <p14:sldId id="2134805123"/>
            <p14:sldId id="2363"/>
            <p14:sldId id="2382"/>
            <p14:sldId id="2134805134"/>
            <p14:sldId id="2134805124"/>
            <p14:sldId id="2134805135"/>
            <p14:sldId id="2134805128"/>
            <p14:sldId id="2134805131"/>
          </p14:sldIdLst>
        </p14:section>
        <p14:section name="Afsluiting" id="{E191FC40-62CA-4D48-A937-9F474CABA1F1}">
          <p14:sldIdLst>
            <p14:sldId id="858"/>
            <p14:sldId id="21348050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886C08-2D7D-AD71-8647-9B9D453DF51E}" name="Els Sweeney-Bindels" initials="ES" userId="S::els.sweeney@socfin.nl::87d55d96-a0c6-4013-8049-8e29b19137b7" providerId="AD"/>
  <p188:author id="{B6C68244-C8F4-EE62-825E-D6A08F797C64}" name="Laura Brouwer" initials="LB" userId="Laura Brouwer" providerId="None"/>
  <p188:author id="{C6517D6F-BAFC-854B-C642-9007A3D8D593}" name="Nina Berculo" initials="NB" userId="S::nina.berculo@socfin.nl::96d4852a-e9b9-4915-82ba-c92b4592f4bb" providerId="AD"/>
  <p188:author id="{C4357E9B-E7AA-69E3-BB07-7B801ACC90E6}" name="Sam Wansink" initials="" userId="S::sam.wansink@socfin.nl::4359bf7d-44a1-428a-8004-9456facb9a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000000"/>
    <a:srgbClr val="888989"/>
    <a:srgbClr val="889DAD"/>
    <a:srgbClr val="FF7F40"/>
    <a:srgbClr val="66C8B9"/>
    <a:srgbClr val="415BC7"/>
    <a:srgbClr val="FF5959"/>
    <a:srgbClr val="425CC7"/>
    <a:srgbClr val="2114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0E313-4482-4662-ABB6-48FDF7A77B95}" v="132" dt="2026-04-15T20:04:07.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6" autoAdjust="0"/>
  </p:normalViewPr>
  <p:slideViewPr>
    <p:cSldViewPr snapToGrid="0">
      <p:cViewPr varScale="1">
        <p:scale>
          <a:sx n="70" d="100"/>
          <a:sy n="70" d="100"/>
        </p:scale>
        <p:origin x="1138"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7CFF5-35D5-48C1-B3BF-28615B92E38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nl-NL"/>
        </a:p>
      </dgm:t>
    </dgm:pt>
    <dgm:pt modelId="{39D33241-B0D7-4A67-A4BE-8AF9E1AD1745}">
      <dgm:prSet phldrT="[Text]" phldr="0" custT="1"/>
      <dgm:spPr/>
      <dgm:t>
        <a:bodyPr/>
        <a:lstStyle/>
        <a:p>
          <a:r>
            <a:rPr lang="nl-NL" sz="2800" b="1" dirty="0">
              <a:latin typeface="Lato Light" panose="020F0502020204030203" pitchFamily="34" charset="0"/>
              <a:ea typeface="Lato Light" panose="020F0502020204030203" pitchFamily="34" charset="0"/>
              <a:cs typeface="Lato Light" panose="020F0502020204030203" pitchFamily="34" charset="0"/>
            </a:rPr>
            <a:t>Afbakening</a:t>
          </a:r>
        </a:p>
      </dgm:t>
    </dgm:pt>
    <dgm:pt modelId="{4AF56C18-A30C-49AD-88E3-5B7330DC08D2}" type="parTrans" cxnId="{69B4E246-B68E-4C5E-BD0C-32826112A00F}">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0BA6D390-5BBF-4E03-920F-01E84B903BB1}" type="sibTrans" cxnId="{69B4E246-B68E-4C5E-BD0C-32826112A00F}">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95680A85-6C8A-45F2-8087-7F87668BAE8F}">
      <dgm:prSet phldrT="[Text]" phldr="0"/>
      <dgm:spPr/>
      <dgm:t>
        <a:bodyPr/>
        <a:lstStyle/>
        <a:p>
          <a:r>
            <a:rPr lang="nl-NL" dirty="0">
              <a:latin typeface="Lato Light" panose="020F0502020204030203" pitchFamily="34" charset="0"/>
              <a:ea typeface="Lato Light" panose="020F0502020204030203" pitchFamily="34" charset="0"/>
              <a:cs typeface="Lato Light" panose="020F0502020204030203" pitchFamily="34" charset="0"/>
            </a:rPr>
            <a:t>Voor wie?</a:t>
          </a:r>
        </a:p>
      </dgm:t>
    </dgm:pt>
    <dgm:pt modelId="{1163ED02-D414-4872-9296-2CBBF57DE148}" type="parTrans" cxnId="{F6B9C419-F7DA-41A1-937B-3FB751E20882}">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8B1F1486-3635-44AA-ABBD-FCD199AA72FE}" type="sibTrans" cxnId="{F6B9C419-F7DA-41A1-937B-3FB751E20882}">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5CC06F8C-4916-4B76-BBB1-9B256F334FE3}">
      <dgm:prSet phldrT="[Text]" phldr="0"/>
      <dgm:spPr/>
      <dgm:t>
        <a:bodyPr/>
        <a:lstStyle/>
        <a:p>
          <a:r>
            <a:rPr lang="nl-NL" dirty="0">
              <a:latin typeface="Lato Light" panose="020F0502020204030203" pitchFamily="34" charset="0"/>
              <a:ea typeface="Lato Light" panose="020F0502020204030203" pitchFamily="34" charset="0"/>
              <a:cs typeface="Lato Light" panose="020F0502020204030203" pitchFamily="34" charset="0"/>
            </a:rPr>
            <a:t>Wat valt in het meetplan?</a:t>
          </a:r>
        </a:p>
      </dgm:t>
    </dgm:pt>
    <dgm:pt modelId="{21E3F942-617E-4DCB-9A37-C984D75C91AD}" type="parTrans" cxnId="{C6B32C00-CF7C-4999-852D-9F9F994FBC1E}">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F0DCFE57-F0E4-4833-B40A-134656CFF8D2}" type="sibTrans" cxnId="{C6B32C00-CF7C-4999-852D-9F9F994FBC1E}">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3F32FF9D-8EE5-4BFE-A648-7358F0398D8B}">
      <dgm:prSet phldrT="[Text]" phldr="0" custT="1"/>
      <dgm:spPr/>
      <dgm:t>
        <a:bodyPr/>
        <a:lstStyle/>
        <a:p>
          <a:r>
            <a:rPr lang="nl-NL" sz="2800" b="1" dirty="0">
              <a:latin typeface="Lato Light" panose="020F0502020204030203" pitchFamily="34" charset="0"/>
              <a:ea typeface="Lato Light" panose="020F0502020204030203" pitchFamily="34" charset="0"/>
              <a:cs typeface="Lato Light" panose="020F0502020204030203" pitchFamily="34" charset="0"/>
            </a:rPr>
            <a:t>Indicatoren</a:t>
          </a:r>
        </a:p>
      </dgm:t>
    </dgm:pt>
    <dgm:pt modelId="{417EE684-3DA1-46BC-AB8B-1156687310A9}" type="parTrans" cxnId="{4E8E4580-7A74-472E-9FE3-5BDDCD30782D}">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1043D93E-99ED-4207-98F4-1B5240CE61A0}" type="sibTrans" cxnId="{4E8E4580-7A74-472E-9FE3-5BDDCD30782D}">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603CE3AD-BA26-40E7-BBBF-6F20A0F34B61}">
      <dgm:prSet phldrT="[Text]" phldr="0"/>
      <dgm:spPr/>
      <dgm:t>
        <a:bodyPr/>
        <a:lstStyle/>
        <a:p>
          <a:r>
            <a:rPr lang="nl-NL" dirty="0">
              <a:latin typeface="Lato Light" panose="020F0502020204030203" pitchFamily="34" charset="0"/>
              <a:ea typeface="Lato Light" panose="020F0502020204030203" pitchFamily="34" charset="0"/>
              <a:cs typeface="Lato Light" panose="020F0502020204030203" pitchFamily="34" charset="0"/>
            </a:rPr>
            <a:t>Wat meten we?</a:t>
          </a:r>
        </a:p>
      </dgm:t>
    </dgm:pt>
    <dgm:pt modelId="{4C0742A3-BFE4-4E00-91D7-31855C08B973}" type="parTrans" cxnId="{C98B52B2-2CE4-4C7F-B09C-6FF6227A4A5B}">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36CD215A-C269-42C4-8931-6AA9B68CD692}" type="sibTrans" cxnId="{C98B52B2-2CE4-4C7F-B09C-6FF6227A4A5B}">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35A3E3C8-350B-4AF3-AF8B-1B0AD922F92E}">
      <dgm:prSet phldrT="[Text]" phldr="0"/>
      <dgm:spPr/>
      <dgm:t>
        <a:bodyPr/>
        <a:lstStyle/>
        <a:p>
          <a:r>
            <a:rPr lang="nl-NL" dirty="0">
              <a:latin typeface="Lato Light" panose="020F0502020204030203" pitchFamily="34" charset="0"/>
              <a:ea typeface="Lato Light" panose="020F0502020204030203" pitchFamily="34" charset="0"/>
              <a:cs typeface="Lato Light" panose="020F0502020204030203" pitchFamily="34" charset="0"/>
            </a:rPr>
            <a:t>Hoe meten we? Frequentie?</a:t>
          </a:r>
        </a:p>
      </dgm:t>
    </dgm:pt>
    <dgm:pt modelId="{98254304-605F-42E4-B118-B87D8D0D3011}" type="parTrans" cxnId="{9E113A72-07B1-4455-86B0-CB238F0F949A}">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BFDE6B77-41C2-495A-AF44-694739A56831}" type="sibTrans" cxnId="{9E113A72-07B1-4455-86B0-CB238F0F949A}">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722A8568-7AB9-4D35-AA98-9281AB73CD5E}">
      <dgm:prSet phldrT="[Text]" phldr="0" custT="1"/>
      <dgm:spPr/>
      <dgm:t>
        <a:bodyPr/>
        <a:lstStyle/>
        <a:p>
          <a:r>
            <a:rPr lang="nl-NL" sz="2800" b="1" dirty="0">
              <a:latin typeface="Lato Light" panose="020F0502020204030203" pitchFamily="34" charset="0"/>
              <a:ea typeface="Lato Light" panose="020F0502020204030203" pitchFamily="34" charset="0"/>
              <a:cs typeface="Lato Light" panose="020F0502020204030203" pitchFamily="34" charset="0"/>
            </a:rPr>
            <a:t>Analyse</a:t>
          </a:r>
        </a:p>
      </dgm:t>
    </dgm:pt>
    <dgm:pt modelId="{1BC44FB4-C837-40CF-809E-7E85BA6F4400}" type="parTrans" cxnId="{38C1B59B-DD49-4A61-BC61-2D81202EC296}">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5C14E3BE-68C1-40AE-9F84-91DC8B5AC0F2}" type="sibTrans" cxnId="{38C1B59B-DD49-4A61-BC61-2D81202EC296}">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F12A54D1-22CF-44FB-AEB4-FD9BDCEDDFE8}">
      <dgm:prSet phldrT="[Text]" phldr="0"/>
      <dgm:spPr/>
      <dgm:t>
        <a:bodyPr/>
        <a:lstStyle/>
        <a:p>
          <a:r>
            <a:rPr lang="nl-NL" dirty="0">
              <a:latin typeface="Lato Light" panose="020F0502020204030203" pitchFamily="34" charset="0"/>
              <a:ea typeface="Lato Light" panose="020F0502020204030203" pitchFamily="34" charset="0"/>
              <a:cs typeface="Lato Light" panose="020F0502020204030203" pitchFamily="34" charset="0"/>
            </a:rPr>
            <a:t>Hoe trekken we betrouwbare conclusies?</a:t>
          </a:r>
        </a:p>
      </dgm:t>
    </dgm:pt>
    <dgm:pt modelId="{20B4D3AA-D504-4F19-9A0B-C2F380BCBD87}" type="parTrans" cxnId="{CC480F3E-EAED-45D0-84B7-719CB0C7448C}">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02F53A85-4D94-4700-B701-4C406C600877}" type="sibTrans" cxnId="{CC480F3E-EAED-45D0-84B7-719CB0C7448C}">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2572A36F-56C4-4CA6-9579-77DC5DC84313}">
      <dgm:prSet phldrT="[Text]" phldr="0"/>
      <dgm:spPr/>
      <dgm:t>
        <a:bodyPr/>
        <a:lstStyle/>
        <a:p>
          <a:r>
            <a:rPr lang="nl-NL" dirty="0">
              <a:latin typeface="Lato Light" panose="020F0502020204030203" pitchFamily="34" charset="0"/>
              <a:ea typeface="Lato Light" panose="020F0502020204030203" pitchFamily="34" charset="0"/>
              <a:cs typeface="Lato Light" panose="020F0502020204030203" pitchFamily="34" charset="0"/>
            </a:rPr>
            <a:t>Rapportage aan wie?</a:t>
          </a:r>
        </a:p>
      </dgm:t>
    </dgm:pt>
    <dgm:pt modelId="{3EA9956E-06DF-4272-9B07-2D9AE4D84A94}" type="parTrans" cxnId="{624737C3-5A55-4699-937A-6CD80D34873E}">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CB5F3866-FBEE-4C6C-8CAB-280D53F7A0E8}" type="sibTrans" cxnId="{624737C3-5A55-4699-937A-6CD80D34873E}">
      <dgm:prSet/>
      <dgm:spPr/>
      <dgm:t>
        <a:bodyPr/>
        <a:lstStyle/>
        <a:p>
          <a:endParaRPr lang="nl-NL">
            <a:latin typeface="Lato Light" panose="020F0502020204030203" pitchFamily="34" charset="0"/>
            <a:ea typeface="Lato Light" panose="020F0502020204030203" pitchFamily="34" charset="0"/>
            <a:cs typeface="Lato Light" panose="020F0502020204030203" pitchFamily="34" charset="0"/>
          </a:endParaRPr>
        </a:p>
      </dgm:t>
    </dgm:pt>
    <dgm:pt modelId="{D38D992C-C79E-4112-BEE0-12CFDB35801B}" type="pres">
      <dgm:prSet presAssocID="{5557CFF5-35D5-48C1-B3BF-28615B92E385}" presName="Name0" presStyleCnt="0">
        <dgm:presLayoutVars>
          <dgm:dir/>
          <dgm:animLvl val="lvl"/>
          <dgm:resizeHandles val="exact"/>
        </dgm:presLayoutVars>
      </dgm:prSet>
      <dgm:spPr/>
    </dgm:pt>
    <dgm:pt modelId="{9AF54F4D-8A9E-45EE-A702-B2F7B59F9FD1}" type="pres">
      <dgm:prSet presAssocID="{722A8568-7AB9-4D35-AA98-9281AB73CD5E}" presName="boxAndChildren" presStyleCnt="0"/>
      <dgm:spPr/>
    </dgm:pt>
    <dgm:pt modelId="{1F2817E7-EE6D-4F12-AA58-D5BE0BFBE696}" type="pres">
      <dgm:prSet presAssocID="{722A8568-7AB9-4D35-AA98-9281AB73CD5E}" presName="parentTextBox" presStyleLbl="node1" presStyleIdx="0" presStyleCnt="3"/>
      <dgm:spPr/>
    </dgm:pt>
    <dgm:pt modelId="{5C3C67E2-9419-4A33-B5EE-B728945D6FD4}" type="pres">
      <dgm:prSet presAssocID="{722A8568-7AB9-4D35-AA98-9281AB73CD5E}" presName="entireBox" presStyleLbl="node1" presStyleIdx="0" presStyleCnt="3"/>
      <dgm:spPr/>
    </dgm:pt>
    <dgm:pt modelId="{2EF3E663-41D9-4785-8813-63079B7F1531}" type="pres">
      <dgm:prSet presAssocID="{722A8568-7AB9-4D35-AA98-9281AB73CD5E}" presName="descendantBox" presStyleCnt="0"/>
      <dgm:spPr/>
    </dgm:pt>
    <dgm:pt modelId="{CAD3FC8E-522C-409D-A70D-16ACEE905E78}" type="pres">
      <dgm:prSet presAssocID="{F12A54D1-22CF-44FB-AEB4-FD9BDCEDDFE8}" presName="childTextBox" presStyleLbl="fgAccFollowNode1" presStyleIdx="0" presStyleCnt="6">
        <dgm:presLayoutVars>
          <dgm:bulletEnabled val="1"/>
        </dgm:presLayoutVars>
      </dgm:prSet>
      <dgm:spPr/>
    </dgm:pt>
    <dgm:pt modelId="{8CE07F38-14E1-4B01-BBF6-9F716DA44095}" type="pres">
      <dgm:prSet presAssocID="{2572A36F-56C4-4CA6-9579-77DC5DC84313}" presName="childTextBox" presStyleLbl="fgAccFollowNode1" presStyleIdx="1" presStyleCnt="6">
        <dgm:presLayoutVars>
          <dgm:bulletEnabled val="1"/>
        </dgm:presLayoutVars>
      </dgm:prSet>
      <dgm:spPr/>
    </dgm:pt>
    <dgm:pt modelId="{EFF89915-68D1-4D82-9ED4-ADFEB3EA2946}" type="pres">
      <dgm:prSet presAssocID="{1043D93E-99ED-4207-98F4-1B5240CE61A0}" presName="sp" presStyleCnt="0"/>
      <dgm:spPr/>
    </dgm:pt>
    <dgm:pt modelId="{8D99108A-8D9F-4A08-A0B3-0313DCC52135}" type="pres">
      <dgm:prSet presAssocID="{3F32FF9D-8EE5-4BFE-A648-7358F0398D8B}" presName="arrowAndChildren" presStyleCnt="0"/>
      <dgm:spPr/>
    </dgm:pt>
    <dgm:pt modelId="{91D88E77-D4F4-4AB1-8E2F-6B24F0703090}" type="pres">
      <dgm:prSet presAssocID="{3F32FF9D-8EE5-4BFE-A648-7358F0398D8B}" presName="parentTextArrow" presStyleLbl="node1" presStyleIdx="0" presStyleCnt="3"/>
      <dgm:spPr/>
    </dgm:pt>
    <dgm:pt modelId="{335FA7D2-8AF5-4429-9380-DA61E110DE50}" type="pres">
      <dgm:prSet presAssocID="{3F32FF9D-8EE5-4BFE-A648-7358F0398D8B}" presName="arrow" presStyleLbl="node1" presStyleIdx="1" presStyleCnt="3"/>
      <dgm:spPr/>
    </dgm:pt>
    <dgm:pt modelId="{C5A4FEA1-161A-4420-BD27-E315FDCD6B68}" type="pres">
      <dgm:prSet presAssocID="{3F32FF9D-8EE5-4BFE-A648-7358F0398D8B}" presName="descendantArrow" presStyleCnt="0"/>
      <dgm:spPr/>
    </dgm:pt>
    <dgm:pt modelId="{1E0D3FAD-C4C9-4E5A-B6FF-6292AE576295}" type="pres">
      <dgm:prSet presAssocID="{603CE3AD-BA26-40E7-BBBF-6F20A0F34B61}" presName="childTextArrow" presStyleLbl="fgAccFollowNode1" presStyleIdx="2" presStyleCnt="6">
        <dgm:presLayoutVars>
          <dgm:bulletEnabled val="1"/>
        </dgm:presLayoutVars>
      </dgm:prSet>
      <dgm:spPr/>
    </dgm:pt>
    <dgm:pt modelId="{7183D530-6210-4BF0-9E5E-62F4B1E40143}" type="pres">
      <dgm:prSet presAssocID="{35A3E3C8-350B-4AF3-AF8B-1B0AD922F92E}" presName="childTextArrow" presStyleLbl="fgAccFollowNode1" presStyleIdx="3" presStyleCnt="6">
        <dgm:presLayoutVars>
          <dgm:bulletEnabled val="1"/>
        </dgm:presLayoutVars>
      </dgm:prSet>
      <dgm:spPr/>
    </dgm:pt>
    <dgm:pt modelId="{BB021B4C-FDBA-4316-B798-C121FCC574E4}" type="pres">
      <dgm:prSet presAssocID="{0BA6D390-5BBF-4E03-920F-01E84B903BB1}" presName="sp" presStyleCnt="0"/>
      <dgm:spPr/>
    </dgm:pt>
    <dgm:pt modelId="{1E5A9F2C-30B9-42B8-9CDD-499D9E5B846B}" type="pres">
      <dgm:prSet presAssocID="{39D33241-B0D7-4A67-A4BE-8AF9E1AD1745}" presName="arrowAndChildren" presStyleCnt="0"/>
      <dgm:spPr/>
    </dgm:pt>
    <dgm:pt modelId="{FB2B7C5F-CD7E-4D5C-9F3A-5D5F71F907E3}" type="pres">
      <dgm:prSet presAssocID="{39D33241-B0D7-4A67-A4BE-8AF9E1AD1745}" presName="parentTextArrow" presStyleLbl="node1" presStyleIdx="1" presStyleCnt="3"/>
      <dgm:spPr/>
    </dgm:pt>
    <dgm:pt modelId="{ED5F01B9-71FA-4EDB-9039-EC7DE6F65964}" type="pres">
      <dgm:prSet presAssocID="{39D33241-B0D7-4A67-A4BE-8AF9E1AD1745}" presName="arrow" presStyleLbl="node1" presStyleIdx="2" presStyleCnt="3"/>
      <dgm:spPr/>
    </dgm:pt>
    <dgm:pt modelId="{5D00852D-6D75-4305-8DA8-AD35E08B1CF7}" type="pres">
      <dgm:prSet presAssocID="{39D33241-B0D7-4A67-A4BE-8AF9E1AD1745}" presName="descendantArrow" presStyleCnt="0"/>
      <dgm:spPr/>
    </dgm:pt>
    <dgm:pt modelId="{7F4537A9-6A77-41F3-B53A-0A809683F306}" type="pres">
      <dgm:prSet presAssocID="{95680A85-6C8A-45F2-8087-7F87668BAE8F}" presName="childTextArrow" presStyleLbl="fgAccFollowNode1" presStyleIdx="4" presStyleCnt="6">
        <dgm:presLayoutVars>
          <dgm:bulletEnabled val="1"/>
        </dgm:presLayoutVars>
      </dgm:prSet>
      <dgm:spPr/>
    </dgm:pt>
    <dgm:pt modelId="{9D61E908-D532-4C5D-BB43-FE775EEA91B5}" type="pres">
      <dgm:prSet presAssocID="{5CC06F8C-4916-4B76-BBB1-9B256F334FE3}" presName="childTextArrow" presStyleLbl="fgAccFollowNode1" presStyleIdx="5" presStyleCnt="6">
        <dgm:presLayoutVars>
          <dgm:bulletEnabled val="1"/>
        </dgm:presLayoutVars>
      </dgm:prSet>
      <dgm:spPr/>
    </dgm:pt>
  </dgm:ptLst>
  <dgm:cxnLst>
    <dgm:cxn modelId="{C6B32C00-CF7C-4999-852D-9F9F994FBC1E}" srcId="{39D33241-B0D7-4A67-A4BE-8AF9E1AD1745}" destId="{5CC06F8C-4916-4B76-BBB1-9B256F334FE3}" srcOrd="1" destOrd="0" parTransId="{21E3F942-617E-4DCB-9A37-C984D75C91AD}" sibTransId="{F0DCFE57-F0E4-4833-B40A-134656CFF8D2}"/>
    <dgm:cxn modelId="{6FEDF916-39AA-4D84-95BC-67A90DBCAFFF}" type="presOf" srcId="{2572A36F-56C4-4CA6-9579-77DC5DC84313}" destId="{8CE07F38-14E1-4B01-BBF6-9F716DA44095}" srcOrd="0" destOrd="0" presId="urn:microsoft.com/office/officeart/2005/8/layout/process4"/>
    <dgm:cxn modelId="{F6B9C419-F7DA-41A1-937B-3FB751E20882}" srcId="{39D33241-B0D7-4A67-A4BE-8AF9E1AD1745}" destId="{95680A85-6C8A-45F2-8087-7F87668BAE8F}" srcOrd="0" destOrd="0" parTransId="{1163ED02-D414-4872-9296-2CBBF57DE148}" sibTransId="{8B1F1486-3635-44AA-ABBD-FCD199AA72FE}"/>
    <dgm:cxn modelId="{CC480F3E-EAED-45D0-84B7-719CB0C7448C}" srcId="{722A8568-7AB9-4D35-AA98-9281AB73CD5E}" destId="{F12A54D1-22CF-44FB-AEB4-FD9BDCEDDFE8}" srcOrd="0" destOrd="0" parTransId="{20B4D3AA-D504-4F19-9A0B-C2F380BCBD87}" sibTransId="{02F53A85-4D94-4700-B701-4C406C600877}"/>
    <dgm:cxn modelId="{69B4E246-B68E-4C5E-BD0C-32826112A00F}" srcId="{5557CFF5-35D5-48C1-B3BF-28615B92E385}" destId="{39D33241-B0D7-4A67-A4BE-8AF9E1AD1745}" srcOrd="0" destOrd="0" parTransId="{4AF56C18-A30C-49AD-88E3-5B7330DC08D2}" sibTransId="{0BA6D390-5BBF-4E03-920F-01E84B903BB1}"/>
    <dgm:cxn modelId="{8CF9A04F-4B34-4942-9C48-2E7AD8EDEA24}" type="presOf" srcId="{603CE3AD-BA26-40E7-BBBF-6F20A0F34B61}" destId="{1E0D3FAD-C4C9-4E5A-B6FF-6292AE576295}" srcOrd="0" destOrd="0" presId="urn:microsoft.com/office/officeart/2005/8/layout/process4"/>
    <dgm:cxn modelId="{9E113A72-07B1-4455-86B0-CB238F0F949A}" srcId="{3F32FF9D-8EE5-4BFE-A648-7358F0398D8B}" destId="{35A3E3C8-350B-4AF3-AF8B-1B0AD922F92E}" srcOrd="1" destOrd="0" parTransId="{98254304-605F-42E4-B118-B87D8D0D3011}" sibTransId="{BFDE6B77-41C2-495A-AF44-694739A56831}"/>
    <dgm:cxn modelId="{83C5BD77-6AA3-4AFC-B781-C952683181FD}" type="presOf" srcId="{3F32FF9D-8EE5-4BFE-A648-7358F0398D8B}" destId="{91D88E77-D4F4-4AB1-8E2F-6B24F0703090}" srcOrd="0" destOrd="0" presId="urn:microsoft.com/office/officeart/2005/8/layout/process4"/>
    <dgm:cxn modelId="{22ED137D-B5D8-48D4-B031-4F358AA5066A}" type="presOf" srcId="{722A8568-7AB9-4D35-AA98-9281AB73CD5E}" destId="{1F2817E7-EE6D-4F12-AA58-D5BE0BFBE696}" srcOrd="0" destOrd="0" presId="urn:microsoft.com/office/officeart/2005/8/layout/process4"/>
    <dgm:cxn modelId="{4E8E4580-7A74-472E-9FE3-5BDDCD30782D}" srcId="{5557CFF5-35D5-48C1-B3BF-28615B92E385}" destId="{3F32FF9D-8EE5-4BFE-A648-7358F0398D8B}" srcOrd="1" destOrd="0" parTransId="{417EE684-3DA1-46BC-AB8B-1156687310A9}" sibTransId="{1043D93E-99ED-4207-98F4-1B5240CE61A0}"/>
    <dgm:cxn modelId="{51441C97-8FEA-4AB3-9740-119FB540D677}" type="presOf" srcId="{39D33241-B0D7-4A67-A4BE-8AF9E1AD1745}" destId="{FB2B7C5F-CD7E-4D5C-9F3A-5D5F71F907E3}" srcOrd="0" destOrd="0" presId="urn:microsoft.com/office/officeart/2005/8/layout/process4"/>
    <dgm:cxn modelId="{38C1B59B-DD49-4A61-BC61-2D81202EC296}" srcId="{5557CFF5-35D5-48C1-B3BF-28615B92E385}" destId="{722A8568-7AB9-4D35-AA98-9281AB73CD5E}" srcOrd="2" destOrd="0" parTransId="{1BC44FB4-C837-40CF-809E-7E85BA6F4400}" sibTransId="{5C14E3BE-68C1-40AE-9F84-91DC8B5AC0F2}"/>
    <dgm:cxn modelId="{9289A0AC-0B99-44AA-AF5F-7CACFEC3C06E}" type="presOf" srcId="{95680A85-6C8A-45F2-8087-7F87668BAE8F}" destId="{7F4537A9-6A77-41F3-B53A-0A809683F306}" srcOrd="0" destOrd="0" presId="urn:microsoft.com/office/officeart/2005/8/layout/process4"/>
    <dgm:cxn modelId="{C98B52B2-2CE4-4C7F-B09C-6FF6227A4A5B}" srcId="{3F32FF9D-8EE5-4BFE-A648-7358F0398D8B}" destId="{603CE3AD-BA26-40E7-BBBF-6F20A0F34B61}" srcOrd="0" destOrd="0" parTransId="{4C0742A3-BFE4-4E00-91D7-31855C08B973}" sibTransId="{36CD215A-C269-42C4-8931-6AA9B68CD692}"/>
    <dgm:cxn modelId="{60A045B8-A479-4773-A184-3B34BCC368E8}" type="presOf" srcId="{5CC06F8C-4916-4B76-BBB1-9B256F334FE3}" destId="{9D61E908-D532-4C5D-BB43-FE775EEA91B5}" srcOrd="0" destOrd="0" presId="urn:microsoft.com/office/officeart/2005/8/layout/process4"/>
    <dgm:cxn modelId="{1C6F16BB-7F6F-48CB-91E5-F47037431010}" type="presOf" srcId="{5557CFF5-35D5-48C1-B3BF-28615B92E385}" destId="{D38D992C-C79E-4112-BEE0-12CFDB35801B}" srcOrd="0" destOrd="0" presId="urn:microsoft.com/office/officeart/2005/8/layout/process4"/>
    <dgm:cxn modelId="{8F570EBD-7BF9-4EAF-AED4-96375C8705AB}" type="presOf" srcId="{F12A54D1-22CF-44FB-AEB4-FD9BDCEDDFE8}" destId="{CAD3FC8E-522C-409D-A70D-16ACEE905E78}" srcOrd="0" destOrd="0" presId="urn:microsoft.com/office/officeart/2005/8/layout/process4"/>
    <dgm:cxn modelId="{125F89BF-DE13-409A-A9AD-5AF6E03444EA}" type="presOf" srcId="{3F32FF9D-8EE5-4BFE-A648-7358F0398D8B}" destId="{335FA7D2-8AF5-4429-9380-DA61E110DE50}" srcOrd="1" destOrd="0" presId="urn:microsoft.com/office/officeart/2005/8/layout/process4"/>
    <dgm:cxn modelId="{624737C3-5A55-4699-937A-6CD80D34873E}" srcId="{722A8568-7AB9-4D35-AA98-9281AB73CD5E}" destId="{2572A36F-56C4-4CA6-9579-77DC5DC84313}" srcOrd="1" destOrd="0" parTransId="{3EA9956E-06DF-4272-9B07-2D9AE4D84A94}" sibTransId="{CB5F3866-FBEE-4C6C-8CAB-280D53F7A0E8}"/>
    <dgm:cxn modelId="{43B55ED2-E331-44D5-A6F6-FE828F7A952F}" type="presOf" srcId="{35A3E3C8-350B-4AF3-AF8B-1B0AD922F92E}" destId="{7183D530-6210-4BF0-9E5E-62F4B1E40143}" srcOrd="0" destOrd="0" presId="urn:microsoft.com/office/officeart/2005/8/layout/process4"/>
    <dgm:cxn modelId="{ED60F7E8-7BB9-451D-8E4E-57A2D89D80E8}" type="presOf" srcId="{722A8568-7AB9-4D35-AA98-9281AB73CD5E}" destId="{5C3C67E2-9419-4A33-B5EE-B728945D6FD4}" srcOrd="1" destOrd="0" presId="urn:microsoft.com/office/officeart/2005/8/layout/process4"/>
    <dgm:cxn modelId="{8FC7BDF5-B5AF-42D0-B1CD-FB8589B79837}" type="presOf" srcId="{39D33241-B0D7-4A67-A4BE-8AF9E1AD1745}" destId="{ED5F01B9-71FA-4EDB-9039-EC7DE6F65964}" srcOrd="1" destOrd="0" presId="urn:microsoft.com/office/officeart/2005/8/layout/process4"/>
    <dgm:cxn modelId="{DDB86288-E74C-4B36-8994-A8794DC547C9}" type="presParOf" srcId="{D38D992C-C79E-4112-BEE0-12CFDB35801B}" destId="{9AF54F4D-8A9E-45EE-A702-B2F7B59F9FD1}" srcOrd="0" destOrd="0" presId="urn:microsoft.com/office/officeart/2005/8/layout/process4"/>
    <dgm:cxn modelId="{EF3BF407-829C-426C-8F23-6D6B7BDD3AFE}" type="presParOf" srcId="{9AF54F4D-8A9E-45EE-A702-B2F7B59F9FD1}" destId="{1F2817E7-EE6D-4F12-AA58-D5BE0BFBE696}" srcOrd="0" destOrd="0" presId="urn:microsoft.com/office/officeart/2005/8/layout/process4"/>
    <dgm:cxn modelId="{9509BE83-3D0E-4D22-AB82-0362CC7E9863}" type="presParOf" srcId="{9AF54F4D-8A9E-45EE-A702-B2F7B59F9FD1}" destId="{5C3C67E2-9419-4A33-B5EE-B728945D6FD4}" srcOrd="1" destOrd="0" presId="urn:microsoft.com/office/officeart/2005/8/layout/process4"/>
    <dgm:cxn modelId="{6383C240-845F-46AA-A9DB-60B1B8EB9555}" type="presParOf" srcId="{9AF54F4D-8A9E-45EE-A702-B2F7B59F9FD1}" destId="{2EF3E663-41D9-4785-8813-63079B7F1531}" srcOrd="2" destOrd="0" presId="urn:microsoft.com/office/officeart/2005/8/layout/process4"/>
    <dgm:cxn modelId="{D66856FE-ACC8-44E7-AA8B-6A1522BC4D81}" type="presParOf" srcId="{2EF3E663-41D9-4785-8813-63079B7F1531}" destId="{CAD3FC8E-522C-409D-A70D-16ACEE905E78}" srcOrd="0" destOrd="0" presId="urn:microsoft.com/office/officeart/2005/8/layout/process4"/>
    <dgm:cxn modelId="{C4C661DB-4ACA-4F47-BF41-6880E37E7033}" type="presParOf" srcId="{2EF3E663-41D9-4785-8813-63079B7F1531}" destId="{8CE07F38-14E1-4B01-BBF6-9F716DA44095}" srcOrd="1" destOrd="0" presId="urn:microsoft.com/office/officeart/2005/8/layout/process4"/>
    <dgm:cxn modelId="{CACCA7AD-A09F-48B6-B34F-83524D2C8B8C}" type="presParOf" srcId="{D38D992C-C79E-4112-BEE0-12CFDB35801B}" destId="{EFF89915-68D1-4D82-9ED4-ADFEB3EA2946}" srcOrd="1" destOrd="0" presId="urn:microsoft.com/office/officeart/2005/8/layout/process4"/>
    <dgm:cxn modelId="{070444D3-469E-4AEF-AE41-31CC9C7F7490}" type="presParOf" srcId="{D38D992C-C79E-4112-BEE0-12CFDB35801B}" destId="{8D99108A-8D9F-4A08-A0B3-0313DCC52135}" srcOrd="2" destOrd="0" presId="urn:microsoft.com/office/officeart/2005/8/layout/process4"/>
    <dgm:cxn modelId="{9343E6DC-9F79-43E3-AD04-2AA7DCB99BA3}" type="presParOf" srcId="{8D99108A-8D9F-4A08-A0B3-0313DCC52135}" destId="{91D88E77-D4F4-4AB1-8E2F-6B24F0703090}" srcOrd="0" destOrd="0" presId="urn:microsoft.com/office/officeart/2005/8/layout/process4"/>
    <dgm:cxn modelId="{9761FD4E-CD43-41F4-9D14-C744A7E26701}" type="presParOf" srcId="{8D99108A-8D9F-4A08-A0B3-0313DCC52135}" destId="{335FA7D2-8AF5-4429-9380-DA61E110DE50}" srcOrd="1" destOrd="0" presId="urn:microsoft.com/office/officeart/2005/8/layout/process4"/>
    <dgm:cxn modelId="{980733B6-75D1-4DC0-99AF-FF517413E50E}" type="presParOf" srcId="{8D99108A-8D9F-4A08-A0B3-0313DCC52135}" destId="{C5A4FEA1-161A-4420-BD27-E315FDCD6B68}" srcOrd="2" destOrd="0" presId="urn:microsoft.com/office/officeart/2005/8/layout/process4"/>
    <dgm:cxn modelId="{DFCAF74F-85FE-4CEE-8D47-DF5F0418D7E9}" type="presParOf" srcId="{C5A4FEA1-161A-4420-BD27-E315FDCD6B68}" destId="{1E0D3FAD-C4C9-4E5A-B6FF-6292AE576295}" srcOrd="0" destOrd="0" presId="urn:microsoft.com/office/officeart/2005/8/layout/process4"/>
    <dgm:cxn modelId="{F38E19DE-B36E-455D-9C7C-E2F13E535B3D}" type="presParOf" srcId="{C5A4FEA1-161A-4420-BD27-E315FDCD6B68}" destId="{7183D530-6210-4BF0-9E5E-62F4B1E40143}" srcOrd="1" destOrd="0" presId="urn:microsoft.com/office/officeart/2005/8/layout/process4"/>
    <dgm:cxn modelId="{E2F77D60-027A-4AF8-AE1B-8203C69D17E0}" type="presParOf" srcId="{D38D992C-C79E-4112-BEE0-12CFDB35801B}" destId="{BB021B4C-FDBA-4316-B798-C121FCC574E4}" srcOrd="3" destOrd="0" presId="urn:microsoft.com/office/officeart/2005/8/layout/process4"/>
    <dgm:cxn modelId="{F51B7F24-5AAE-42BC-A2FD-D32578E7D367}" type="presParOf" srcId="{D38D992C-C79E-4112-BEE0-12CFDB35801B}" destId="{1E5A9F2C-30B9-42B8-9CDD-499D9E5B846B}" srcOrd="4" destOrd="0" presId="urn:microsoft.com/office/officeart/2005/8/layout/process4"/>
    <dgm:cxn modelId="{291574E5-CC33-4FB7-9A30-6F938B73AA04}" type="presParOf" srcId="{1E5A9F2C-30B9-42B8-9CDD-499D9E5B846B}" destId="{FB2B7C5F-CD7E-4D5C-9F3A-5D5F71F907E3}" srcOrd="0" destOrd="0" presId="urn:microsoft.com/office/officeart/2005/8/layout/process4"/>
    <dgm:cxn modelId="{7CB3E3EA-565C-4911-BAB4-0F8924A95379}" type="presParOf" srcId="{1E5A9F2C-30B9-42B8-9CDD-499D9E5B846B}" destId="{ED5F01B9-71FA-4EDB-9039-EC7DE6F65964}" srcOrd="1" destOrd="0" presId="urn:microsoft.com/office/officeart/2005/8/layout/process4"/>
    <dgm:cxn modelId="{FF2334EB-7914-40AE-8130-BEB7A1EAFB1F}" type="presParOf" srcId="{1E5A9F2C-30B9-42B8-9CDD-499D9E5B846B}" destId="{5D00852D-6D75-4305-8DA8-AD35E08B1CF7}" srcOrd="2" destOrd="0" presId="urn:microsoft.com/office/officeart/2005/8/layout/process4"/>
    <dgm:cxn modelId="{042B82A3-3DC9-4852-A19D-7B012CB214C7}" type="presParOf" srcId="{5D00852D-6D75-4305-8DA8-AD35E08B1CF7}" destId="{7F4537A9-6A77-41F3-B53A-0A809683F306}" srcOrd="0" destOrd="0" presId="urn:microsoft.com/office/officeart/2005/8/layout/process4"/>
    <dgm:cxn modelId="{77098484-BCBA-402B-9120-6499CEEA1D21}" type="presParOf" srcId="{5D00852D-6D75-4305-8DA8-AD35E08B1CF7}" destId="{9D61E908-D532-4C5D-BB43-FE775EEA91B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C67E2-9419-4A33-B5EE-B728945D6FD4}">
      <dsp:nvSpPr>
        <dsp:cNvPr id="0" name=""/>
        <dsp:cNvSpPr/>
      </dsp:nvSpPr>
      <dsp:spPr>
        <a:xfrm>
          <a:off x="0" y="3029312"/>
          <a:ext cx="11209338" cy="994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1" kern="1200" dirty="0">
              <a:latin typeface="Lato Light" panose="020F0502020204030203" pitchFamily="34" charset="0"/>
              <a:ea typeface="Lato Light" panose="020F0502020204030203" pitchFamily="34" charset="0"/>
              <a:cs typeface="Lato Light" panose="020F0502020204030203" pitchFamily="34" charset="0"/>
            </a:rPr>
            <a:t>Analyse</a:t>
          </a:r>
        </a:p>
      </dsp:txBody>
      <dsp:txXfrm>
        <a:off x="0" y="3029312"/>
        <a:ext cx="11209338" cy="536915"/>
      </dsp:txXfrm>
    </dsp:sp>
    <dsp:sp modelId="{CAD3FC8E-522C-409D-A70D-16ACEE905E78}">
      <dsp:nvSpPr>
        <dsp:cNvPr id="0" name=""/>
        <dsp:cNvSpPr/>
      </dsp:nvSpPr>
      <dsp:spPr>
        <a:xfrm>
          <a:off x="0" y="3546342"/>
          <a:ext cx="5604669" cy="4573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latin typeface="Lato Light" panose="020F0502020204030203" pitchFamily="34" charset="0"/>
              <a:ea typeface="Lato Light" panose="020F0502020204030203" pitchFamily="34" charset="0"/>
              <a:cs typeface="Lato Light" panose="020F0502020204030203" pitchFamily="34" charset="0"/>
            </a:rPr>
            <a:t>Hoe trekken we betrouwbare conclusies?</a:t>
          </a:r>
        </a:p>
      </dsp:txBody>
      <dsp:txXfrm>
        <a:off x="0" y="3546342"/>
        <a:ext cx="5604669" cy="457372"/>
      </dsp:txXfrm>
    </dsp:sp>
    <dsp:sp modelId="{8CE07F38-14E1-4B01-BBF6-9F716DA44095}">
      <dsp:nvSpPr>
        <dsp:cNvPr id="0" name=""/>
        <dsp:cNvSpPr/>
      </dsp:nvSpPr>
      <dsp:spPr>
        <a:xfrm>
          <a:off x="5604669" y="3546342"/>
          <a:ext cx="5604669" cy="4573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latin typeface="Lato Light" panose="020F0502020204030203" pitchFamily="34" charset="0"/>
              <a:ea typeface="Lato Light" panose="020F0502020204030203" pitchFamily="34" charset="0"/>
              <a:cs typeface="Lato Light" panose="020F0502020204030203" pitchFamily="34" charset="0"/>
            </a:rPr>
            <a:t>Rapportage aan wie?</a:t>
          </a:r>
        </a:p>
      </dsp:txBody>
      <dsp:txXfrm>
        <a:off x="5604669" y="3546342"/>
        <a:ext cx="5604669" cy="457372"/>
      </dsp:txXfrm>
    </dsp:sp>
    <dsp:sp modelId="{335FA7D2-8AF5-4429-9380-DA61E110DE50}">
      <dsp:nvSpPr>
        <dsp:cNvPr id="0" name=""/>
        <dsp:cNvSpPr/>
      </dsp:nvSpPr>
      <dsp:spPr>
        <a:xfrm rot="10800000">
          <a:off x="0" y="1515011"/>
          <a:ext cx="11209338" cy="15292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1" kern="1200" dirty="0">
              <a:latin typeface="Lato Light" panose="020F0502020204030203" pitchFamily="34" charset="0"/>
              <a:ea typeface="Lato Light" panose="020F0502020204030203" pitchFamily="34" charset="0"/>
              <a:cs typeface="Lato Light" panose="020F0502020204030203" pitchFamily="34" charset="0"/>
            </a:rPr>
            <a:t>Indicatoren</a:t>
          </a:r>
        </a:p>
      </dsp:txBody>
      <dsp:txXfrm rot="-10800000">
        <a:off x="0" y="1515011"/>
        <a:ext cx="11209338" cy="536754"/>
      </dsp:txXfrm>
    </dsp:sp>
    <dsp:sp modelId="{1E0D3FAD-C4C9-4E5A-B6FF-6292AE576295}">
      <dsp:nvSpPr>
        <dsp:cNvPr id="0" name=""/>
        <dsp:cNvSpPr/>
      </dsp:nvSpPr>
      <dsp:spPr>
        <a:xfrm>
          <a:off x="0" y="2051766"/>
          <a:ext cx="5604669" cy="4572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latin typeface="Lato Light" panose="020F0502020204030203" pitchFamily="34" charset="0"/>
              <a:ea typeface="Lato Light" panose="020F0502020204030203" pitchFamily="34" charset="0"/>
              <a:cs typeface="Lato Light" panose="020F0502020204030203" pitchFamily="34" charset="0"/>
            </a:rPr>
            <a:t>Wat meten we?</a:t>
          </a:r>
        </a:p>
      </dsp:txBody>
      <dsp:txXfrm>
        <a:off x="0" y="2051766"/>
        <a:ext cx="5604669" cy="457235"/>
      </dsp:txXfrm>
    </dsp:sp>
    <dsp:sp modelId="{7183D530-6210-4BF0-9E5E-62F4B1E40143}">
      <dsp:nvSpPr>
        <dsp:cNvPr id="0" name=""/>
        <dsp:cNvSpPr/>
      </dsp:nvSpPr>
      <dsp:spPr>
        <a:xfrm>
          <a:off x="5604669" y="2051766"/>
          <a:ext cx="5604669" cy="4572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latin typeface="Lato Light" panose="020F0502020204030203" pitchFamily="34" charset="0"/>
              <a:ea typeface="Lato Light" panose="020F0502020204030203" pitchFamily="34" charset="0"/>
              <a:cs typeface="Lato Light" panose="020F0502020204030203" pitchFamily="34" charset="0"/>
            </a:rPr>
            <a:t>Hoe meten we? Frequentie?</a:t>
          </a:r>
        </a:p>
      </dsp:txBody>
      <dsp:txXfrm>
        <a:off x="5604669" y="2051766"/>
        <a:ext cx="5604669" cy="457235"/>
      </dsp:txXfrm>
    </dsp:sp>
    <dsp:sp modelId="{ED5F01B9-71FA-4EDB-9039-EC7DE6F65964}">
      <dsp:nvSpPr>
        <dsp:cNvPr id="0" name=""/>
        <dsp:cNvSpPr/>
      </dsp:nvSpPr>
      <dsp:spPr>
        <a:xfrm rot="10800000">
          <a:off x="0" y="711"/>
          <a:ext cx="11209338" cy="15292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1" kern="1200" dirty="0">
              <a:latin typeface="Lato Light" panose="020F0502020204030203" pitchFamily="34" charset="0"/>
              <a:ea typeface="Lato Light" panose="020F0502020204030203" pitchFamily="34" charset="0"/>
              <a:cs typeface="Lato Light" panose="020F0502020204030203" pitchFamily="34" charset="0"/>
            </a:rPr>
            <a:t>Afbakening</a:t>
          </a:r>
        </a:p>
      </dsp:txBody>
      <dsp:txXfrm rot="-10800000">
        <a:off x="0" y="711"/>
        <a:ext cx="11209338" cy="536754"/>
      </dsp:txXfrm>
    </dsp:sp>
    <dsp:sp modelId="{7F4537A9-6A77-41F3-B53A-0A809683F306}">
      <dsp:nvSpPr>
        <dsp:cNvPr id="0" name=""/>
        <dsp:cNvSpPr/>
      </dsp:nvSpPr>
      <dsp:spPr>
        <a:xfrm>
          <a:off x="0" y="537465"/>
          <a:ext cx="5604669" cy="4572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latin typeface="Lato Light" panose="020F0502020204030203" pitchFamily="34" charset="0"/>
              <a:ea typeface="Lato Light" panose="020F0502020204030203" pitchFamily="34" charset="0"/>
              <a:cs typeface="Lato Light" panose="020F0502020204030203" pitchFamily="34" charset="0"/>
            </a:rPr>
            <a:t>Voor wie?</a:t>
          </a:r>
        </a:p>
      </dsp:txBody>
      <dsp:txXfrm>
        <a:off x="0" y="537465"/>
        <a:ext cx="5604669" cy="457235"/>
      </dsp:txXfrm>
    </dsp:sp>
    <dsp:sp modelId="{9D61E908-D532-4C5D-BB43-FE775EEA91B5}">
      <dsp:nvSpPr>
        <dsp:cNvPr id="0" name=""/>
        <dsp:cNvSpPr/>
      </dsp:nvSpPr>
      <dsp:spPr>
        <a:xfrm>
          <a:off x="5604669" y="537465"/>
          <a:ext cx="5604669" cy="4572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nl-NL" sz="2300" kern="1200" dirty="0">
              <a:latin typeface="Lato Light" panose="020F0502020204030203" pitchFamily="34" charset="0"/>
              <a:ea typeface="Lato Light" panose="020F0502020204030203" pitchFamily="34" charset="0"/>
              <a:cs typeface="Lato Light" panose="020F0502020204030203" pitchFamily="34" charset="0"/>
            </a:rPr>
            <a:t>Wat valt in het meetplan?</a:t>
          </a:r>
        </a:p>
      </dsp:txBody>
      <dsp:txXfrm>
        <a:off x="5604669" y="537465"/>
        <a:ext cx="5604669" cy="4572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8B62A6F-8502-FE1D-009B-3BEC243E61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D485F2F-68A9-D788-D745-8ABDF5289B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B5981-6E64-4DC2-BAA5-EDE469765A7A}" type="datetimeFigureOut">
              <a:rPr lang="nl-NL" smtClean="0"/>
              <a:t>16-4-2026</a:t>
            </a:fld>
            <a:endParaRPr lang="nl-NL"/>
          </a:p>
        </p:txBody>
      </p:sp>
      <p:sp>
        <p:nvSpPr>
          <p:cNvPr id="4" name="Tijdelijke aanduiding voor voettekst 3">
            <a:extLst>
              <a:ext uri="{FF2B5EF4-FFF2-40B4-BE49-F238E27FC236}">
                <a16:creationId xmlns:a16="http://schemas.microsoft.com/office/drawing/2014/main" id="{28BB442D-9FF4-7ECB-ACCE-B5871460E7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818D4DF-5AB7-2A51-8267-FBB01D7978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CD719C-55D5-4894-A7F7-C953DC38A189}" type="slidenum">
              <a:rPr lang="nl-NL" smtClean="0"/>
              <a:t>‹nr.›</a:t>
            </a:fld>
            <a:endParaRPr lang="nl-NL"/>
          </a:p>
        </p:txBody>
      </p:sp>
    </p:spTree>
    <p:extLst>
      <p:ext uri="{BB962C8B-B14F-4D97-AF65-F5344CB8AC3E}">
        <p14:creationId xmlns:p14="http://schemas.microsoft.com/office/powerpoint/2010/main" val="3271353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88AC6-1D09-41AB-8843-FDB71FEE62B0}"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2E1C6-DD46-41AE-BD89-EE080626ADC5}" type="slidenum">
              <a:rPr lang="en-US" smtClean="0"/>
              <a:t>‹nr.›</a:t>
            </a:fld>
            <a:endParaRPr lang="en-US"/>
          </a:p>
        </p:txBody>
      </p:sp>
    </p:spTree>
    <p:extLst>
      <p:ext uri="{BB962C8B-B14F-4D97-AF65-F5344CB8AC3E}">
        <p14:creationId xmlns:p14="http://schemas.microsoft.com/office/powerpoint/2010/main" val="207766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472E1C6-DD46-41AE-BD89-EE080626ADC5}" type="slidenum">
              <a:rPr lang="en-US" smtClean="0"/>
              <a:t>1</a:t>
            </a:fld>
            <a:endParaRPr lang="en-US"/>
          </a:p>
        </p:txBody>
      </p:sp>
    </p:spTree>
    <p:extLst>
      <p:ext uri="{BB962C8B-B14F-4D97-AF65-F5344CB8AC3E}">
        <p14:creationId xmlns:p14="http://schemas.microsoft.com/office/powerpoint/2010/main" val="188873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DC9E5-B7AE-C480-679B-07365FD7A2E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D48D68-8F08-14FA-1F96-43A07D0620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75DFC5-F88C-CCCB-8027-318989EAE6E0}"/>
              </a:ext>
            </a:extLst>
          </p:cNvPr>
          <p:cNvSpPr>
            <a:spLocks noGrp="1"/>
          </p:cNvSpPr>
          <p:nvPr>
            <p:ph type="body" idx="1"/>
          </p:nvPr>
        </p:nvSpPr>
        <p:spPr/>
        <p:txBody>
          <a:bodyPr/>
          <a:lstStyle/>
          <a:p>
            <a:pPr marL="0" indent="0">
              <a:buFontTx/>
              <a:buNone/>
            </a:pPr>
            <a:endParaRPr lang="nl-NL" dirty="0"/>
          </a:p>
        </p:txBody>
      </p:sp>
      <p:sp>
        <p:nvSpPr>
          <p:cNvPr id="4" name="Tijdelijke aanduiding voor dianummer 3">
            <a:extLst>
              <a:ext uri="{FF2B5EF4-FFF2-40B4-BE49-F238E27FC236}">
                <a16:creationId xmlns:a16="http://schemas.microsoft.com/office/drawing/2014/main" id="{3671E15B-8243-5656-3135-8175DE70D3B5}"/>
              </a:ext>
            </a:extLst>
          </p:cNvPr>
          <p:cNvSpPr>
            <a:spLocks noGrp="1"/>
          </p:cNvSpPr>
          <p:nvPr>
            <p:ph type="sldNum" sz="quarter" idx="5"/>
          </p:nvPr>
        </p:nvSpPr>
        <p:spPr/>
        <p:txBody>
          <a:bodyPr/>
          <a:lstStyle/>
          <a:p>
            <a:fld id="{A043CF0B-C89B-4CD9-989E-F49C95D67CD3}" type="slidenum">
              <a:rPr lang="nl-NL" smtClean="0"/>
              <a:t>10</a:t>
            </a:fld>
            <a:endParaRPr lang="nl-NL"/>
          </a:p>
        </p:txBody>
      </p:sp>
    </p:spTree>
    <p:extLst>
      <p:ext uri="{BB962C8B-B14F-4D97-AF65-F5344CB8AC3E}">
        <p14:creationId xmlns:p14="http://schemas.microsoft.com/office/powerpoint/2010/main" val="40894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Zijn er doelen als "wij willen X huishoudens bereiken", zijn er specifieke doelgroepen?</a:t>
            </a:r>
          </a:p>
          <a:p>
            <a:endParaRPr lang="nl-NL" dirty="0"/>
          </a:p>
          <a:p>
            <a:r>
              <a:rPr lang="nl-NL" dirty="0"/>
              <a:t>De financiële logica voor gemeenten zit niet in directe opbrengst, </a:t>
            </a:r>
            <a:r>
              <a:rPr lang="nl-NL" b="0" dirty="0"/>
              <a:t>maar in indirecte en maatschappelijke baten </a:t>
            </a:r>
            <a:r>
              <a:rPr lang="nl-NL" dirty="0"/>
              <a:t>die je als gemeente kunt boeken:</a:t>
            </a:r>
          </a:p>
          <a:p>
            <a:pPr marL="171450" indent="-171450">
              <a:buFont typeface="Arial" panose="020B0604020202020204" pitchFamily="34" charset="0"/>
              <a:buChar char="•"/>
            </a:pPr>
            <a:r>
              <a:rPr lang="nl-NL" dirty="0"/>
              <a:t>Lagere druk op gemeentelijke zorgbudgetten als ouderen langer zelfstandig thuis wonen — minder of later gebruik van </a:t>
            </a:r>
            <a:r>
              <a:rPr lang="nl-NL" dirty="0" err="1"/>
              <a:t>Wmo</a:t>
            </a:r>
            <a:r>
              <a:rPr lang="nl-NL" dirty="0"/>
              <a:t>-voorzieningen of verpleeghuiszorg.</a:t>
            </a:r>
          </a:p>
          <a:p>
            <a:pPr marL="171450" indent="-171450">
              <a:buFont typeface="Arial" panose="020B0604020202020204" pitchFamily="34" charset="0"/>
              <a:buChar char="•"/>
            </a:pPr>
            <a:r>
              <a:rPr lang="nl-NL" dirty="0"/>
              <a:t>Hogere OZB-inkomsten op termijn als woningwaarden stijgen door verduurzaming, al is dat effect bescheiden en onzeker.</a:t>
            </a:r>
          </a:p>
          <a:p>
            <a:pPr marL="171450" indent="-171450">
              <a:buFont typeface="Arial" panose="020B0604020202020204" pitchFamily="34" charset="0"/>
              <a:buChar char="•"/>
            </a:pPr>
            <a:r>
              <a:rPr lang="nl-NL" dirty="0"/>
              <a:t>Bijdrage aan gemeentelijke klimaatdoelen zonder dat de gemeente zelf investeert in infrastructuur — de investering ligt bij de bewoner.</a:t>
            </a:r>
          </a:p>
          <a:p>
            <a:pPr marL="171450" indent="-171450">
              <a:buFont typeface="Arial" panose="020B0604020202020204" pitchFamily="34" charset="0"/>
              <a:buChar char="•"/>
            </a:pPr>
            <a:r>
              <a:rPr lang="nl-NL" dirty="0"/>
              <a:t>Leefbaarheid en wijkkwaliteit als woningen worden opgeknapt, met name relevant bij collectieve aanpakken.</a:t>
            </a:r>
          </a:p>
          <a:p>
            <a:endParaRPr lang="nl-NL" dirty="0"/>
          </a:p>
          <a:p>
            <a:r>
              <a:rPr lang="nl-NL" dirty="0"/>
              <a:t>Worden deze indirecte baten wordt momenteel gemeten of gekwantificeerd? </a:t>
            </a:r>
          </a:p>
          <a:p>
            <a:r>
              <a:rPr lang="nl-NL" dirty="0"/>
              <a:t>Gemeenten nemen dus een financieel offer (lage rente, kapitaalbeslag) op basis van beleidsgeloof, niet op basis van aangetoonde maatschappelijke return. Dat is een kwetsbare positie, zeker nu budgetten onder druk komen.</a:t>
            </a:r>
          </a:p>
          <a:p>
            <a:r>
              <a:rPr lang="nl-NL" dirty="0"/>
              <a:t>Dat maakt impactmeting voor gemeenten niet alleen inhoudelijk interessant, maar ook bestuurlijk en financieel relevant.</a:t>
            </a:r>
          </a:p>
          <a:p>
            <a:endParaRPr lang="nl-NL" dirty="0"/>
          </a:p>
          <a:p>
            <a:r>
              <a:rPr lang="nl-NL" dirty="0" err="1"/>
              <a:t>SVn</a:t>
            </a:r>
            <a:r>
              <a:rPr lang="nl-NL" dirty="0"/>
              <a:t> is bezig met een Impact Reporting Tool als </a:t>
            </a:r>
            <a:r>
              <a:rPr lang="nl-NL" dirty="0" err="1"/>
              <a:t>proof</a:t>
            </a:r>
            <a:r>
              <a:rPr lang="nl-NL" dirty="0"/>
              <a:t>-of-concept, maar die draait nog maar een paar maanden en levert nog geen volledige data op.</a:t>
            </a:r>
          </a:p>
          <a:p>
            <a:pPr marL="171450" indent="-171450">
              <a:buFont typeface="Arial" panose="020B0604020202020204" pitchFamily="34" charset="0"/>
              <a:buChar char="•"/>
            </a:pPr>
            <a:endParaRPr lang="nl-NL" dirty="0"/>
          </a:p>
        </p:txBody>
      </p:sp>
      <p:sp>
        <p:nvSpPr>
          <p:cNvPr id="4" name="Slide Number Placeholder 3"/>
          <p:cNvSpPr>
            <a:spLocks noGrp="1"/>
          </p:cNvSpPr>
          <p:nvPr>
            <p:ph type="sldNum" sz="quarter" idx="5"/>
          </p:nvPr>
        </p:nvSpPr>
        <p:spPr/>
        <p:txBody>
          <a:bodyPr/>
          <a:lstStyle/>
          <a:p>
            <a:fld id="{B472E1C6-DD46-41AE-BD89-EE080626ADC5}" type="slidenum">
              <a:rPr lang="en-US" smtClean="0"/>
              <a:t>11</a:t>
            </a:fld>
            <a:endParaRPr lang="en-US"/>
          </a:p>
        </p:txBody>
      </p:sp>
    </p:spTree>
    <p:extLst>
      <p:ext uri="{BB962C8B-B14F-4D97-AF65-F5344CB8AC3E}">
        <p14:creationId xmlns:p14="http://schemas.microsoft.com/office/powerpoint/2010/main" val="176868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Mogelijke vraag: </a:t>
            </a:r>
            <a:r>
              <a:rPr lang="nl-NL" sz="1200" kern="1200" dirty="0">
                <a:solidFill>
                  <a:schemeClr val="tx1"/>
                </a:solidFill>
                <a:effectLst/>
                <a:latin typeface="+mn-lt"/>
                <a:ea typeface="+mn-ea"/>
                <a:cs typeface="+mn-cs"/>
              </a:rPr>
              <a:t>"Stel dat jullie over drie jaar moeten aantonen aan PS dat die €95 miljoen goed besteed is — wat wil je dan kunnen laten zien?" </a:t>
            </a:r>
            <a:endParaRPr lang="nl-NL" dirty="0"/>
          </a:p>
        </p:txBody>
      </p:sp>
      <p:sp>
        <p:nvSpPr>
          <p:cNvPr id="4" name="Slide Number Placeholder 3"/>
          <p:cNvSpPr>
            <a:spLocks noGrp="1"/>
          </p:cNvSpPr>
          <p:nvPr>
            <p:ph type="sldNum" sz="quarter" idx="5"/>
          </p:nvPr>
        </p:nvSpPr>
        <p:spPr/>
        <p:txBody>
          <a:bodyPr/>
          <a:lstStyle/>
          <a:p>
            <a:fld id="{B472E1C6-DD46-41AE-BD89-EE080626ADC5}" type="slidenum">
              <a:rPr lang="en-US" smtClean="0"/>
              <a:t>12</a:t>
            </a:fld>
            <a:endParaRPr lang="en-US"/>
          </a:p>
        </p:txBody>
      </p:sp>
    </p:spTree>
    <p:extLst>
      <p:ext uri="{BB962C8B-B14F-4D97-AF65-F5344CB8AC3E}">
        <p14:creationId xmlns:p14="http://schemas.microsoft.com/office/powerpoint/2010/main" val="26461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5B608-39FF-5668-4215-CE05E3E2E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F600B-9321-4800-5FA5-4FD8EC822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D8886-FA46-AF83-3D8E-0B1344998E9D}"/>
              </a:ext>
            </a:extLst>
          </p:cNvPr>
          <p:cNvSpPr>
            <a:spLocks noGrp="1"/>
          </p:cNvSpPr>
          <p:nvPr>
            <p:ph type="body" idx="1"/>
          </p:nvPr>
        </p:nvSpPr>
        <p:spPr/>
        <p:txBody>
          <a:bodyPr/>
          <a:lstStyle/>
          <a:p>
            <a:endParaRPr lang="nl-NL" dirty="0"/>
          </a:p>
        </p:txBody>
      </p:sp>
      <p:sp>
        <p:nvSpPr>
          <p:cNvPr id="4" name="Slide Number Placeholder 3">
            <a:extLst>
              <a:ext uri="{FF2B5EF4-FFF2-40B4-BE49-F238E27FC236}">
                <a16:creationId xmlns:a16="http://schemas.microsoft.com/office/drawing/2014/main" id="{7F76F260-911D-D44C-5799-7CFB08837689}"/>
              </a:ext>
            </a:extLst>
          </p:cNvPr>
          <p:cNvSpPr>
            <a:spLocks noGrp="1"/>
          </p:cNvSpPr>
          <p:nvPr>
            <p:ph type="sldNum" sz="quarter" idx="5"/>
          </p:nvPr>
        </p:nvSpPr>
        <p:spPr/>
        <p:txBody>
          <a:bodyPr/>
          <a:lstStyle/>
          <a:p>
            <a:fld id="{B472E1C6-DD46-41AE-BD89-EE080626ADC5}" type="slidenum">
              <a:rPr lang="en-US" smtClean="0"/>
              <a:t>13</a:t>
            </a:fld>
            <a:endParaRPr lang="en-US"/>
          </a:p>
        </p:txBody>
      </p:sp>
    </p:spTree>
    <p:extLst>
      <p:ext uri="{BB962C8B-B14F-4D97-AF65-F5344CB8AC3E}">
        <p14:creationId xmlns:p14="http://schemas.microsoft.com/office/powerpoint/2010/main" val="41848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nl-NL" dirty="0"/>
              <a:t>(doel was om jullie te </a:t>
            </a:r>
            <a:r>
              <a:rPr lang="nl-NL" dirty="0" err="1"/>
              <a:t>triggeren</a:t>
            </a:r>
            <a:r>
              <a:rPr lang="nl-NL" dirty="0"/>
              <a:t> te denken over de impact:</a:t>
            </a:r>
          </a:p>
          <a:p>
            <a:pPr marL="285750" indent="-285750">
              <a:buFontTx/>
              <a:buChar char="-"/>
            </a:pPr>
            <a:r>
              <a:rPr lang="nl-NL" dirty="0"/>
              <a:t>Wat is voor jullie gemeente de belangrijkste </a:t>
            </a:r>
            <a:r>
              <a:rPr lang="nl-NL" dirty="0" err="1"/>
              <a:t>outcome</a:t>
            </a:r>
            <a:r>
              <a:rPr lang="nl-NL" dirty="0"/>
              <a:t> die je zou willen meten</a:t>
            </a:r>
          </a:p>
          <a:p>
            <a:pPr marL="971550" lvl="1" indent="-285750">
              <a:buFontTx/>
              <a:buChar char="-"/>
            </a:pPr>
            <a:r>
              <a:rPr lang="nl-NL" dirty="0"/>
              <a:t>Wat wil je bereiken</a:t>
            </a:r>
          </a:p>
          <a:p>
            <a:pPr marL="971550" lvl="1" indent="-285750">
              <a:buFontTx/>
              <a:buChar char="-"/>
            </a:pPr>
            <a:r>
              <a:rPr lang="nl-NL" dirty="0"/>
              <a:t>Wat is er al bereikt:</a:t>
            </a:r>
          </a:p>
          <a:p>
            <a:pPr marL="1428750" lvl="2" indent="-285750">
              <a:buFontTx/>
              <a:buChar char="-"/>
            </a:pPr>
            <a:r>
              <a:rPr lang="nl-NL" dirty="0"/>
              <a:t>CO2 besparing</a:t>
            </a:r>
          </a:p>
          <a:p>
            <a:pPr marL="1428750" lvl="2" indent="-285750">
              <a:buFontTx/>
              <a:buChar char="-"/>
            </a:pPr>
            <a:r>
              <a:rPr lang="nl-NL" dirty="0"/>
              <a:t>Hoeveel mensen minder energie armoede</a:t>
            </a:r>
          </a:p>
          <a:p>
            <a:pPr marL="971550" lvl="1" indent="-285750">
              <a:buFontTx/>
              <a:buChar char="-"/>
            </a:pPr>
            <a:r>
              <a:rPr lang="nl-NL" dirty="0"/>
              <a:t>Hoe kom je verder? Wie heb je daarvoor nodig en helpt het om diegene (bijvoorbeeld financieel) te laten zien wat de impact is</a:t>
            </a:r>
          </a:p>
          <a:p>
            <a:pPr marL="971550" lvl="1" indent="-285750">
              <a:buFontTx/>
              <a:buChar char="-"/>
            </a:pPr>
            <a:r>
              <a:rPr lang="nl-NL" dirty="0"/>
              <a:t>Specifieker kijken:</a:t>
            </a:r>
          </a:p>
          <a:p>
            <a:pPr marL="1428750" lvl="2" indent="-285750">
              <a:buFontTx/>
              <a:buChar char="-"/>
            </a:pPr>
            <a:r>
              <a:rPr lang="nl-NL" dirty="0"/>
              <a:t>Welke doelgroep? Welke investeringen hebben het meeste effect?</a:t>
            </a:r>
          </a:p>
          <a:p>
            <a:pPr marL="971550" lvl="1" indent="-285750">
              <a:buFontTx/>
              <a:buChar char="-"/>
            </a:pPr>
            <a:r>
              <a:rPr lang="nl-NL" dirty="0"/>
              <a:t>Verantwoorden van publiek geld</a:t>
            </a:r>
          </a:p>
          <a:p>
            <a:endParaRPr lang="nl-NL" dirty="0"/>
          </a:p>
        </p:txBody>
      </p:sp>
      <p:sp>
        <p:nvSpPr>
          <p:cNvPr id="4" name="Slide Number Placeholder 3"/>
          <p:cNvSpPr>
            <a:spLocks noGrp="1"/>
          </p:cNvSpPr>
          <p:nvPr>
            <p:ph type="sldNum" sz="quarter" idx="5"/>
          </p:nvPr>
        </p:nvSpPr>
        <p:spPr/>
        <p:txBody>
          <a:bodyPr/>
          <a:lstStyle/>
          <a:p>
            <a:fld id="{B472E1C6-DD46-41AE-BD89-EE080626ADC5}" type="slidenum">
              <a:rPr lang="en-US" smtClean="0"/>
              <a:t>14</a:t>
            </a:fld>
            <a:endParaRPr lang="en-US"/>
          </a:p>
        </p:txBody>
      </p:sp>
    </p:spTree>
    <p:extLst>
      <p:ext uri="{BB962C8B-B14F-4D97-AF65-F5344CB8AC3E}">
        <p14:creationId xmlns:p14="http://schemas.microsoft.com/office/powerpoint/2010/main" val="127882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Hier graag een slide met </a:t>
            </a:r>
            <a:r>
              <a:rPr lang="en-US" err="1">
                <a:cs typeface="Calibri"/>
              </a:rPr>
              <a:t>foto</a:t>
            </a:r>
            <a:r>
              <a:rPr lang="en-US">
                <a:cs typeface="Calibri"/>
              </a:rPr>
              <a:t> </a:t>
            </a:r>
            <a:r>
              <a:rPr lang="en-US" err="1">
                <a:cs typeface="Calibri"/>
              </a:rPr>
              <a:t>en</a:t>
            </a:r>
            <a:r>
              <a:rPr lang="en-US">
                <a:cs typeface="Calibri"/>
              </a:rPr>
              <a:t> </a:t>
            </a:r>
            <a:r>
              <a:rPr lang="en-US" err="1">
                <a:cs typeface="Calibri"/>
              </a:rPr>
              <a:t>contactgevens</a:t>
            </a:r>
            <a:r>
              <a:rPr lang="en-US">
                <a:cs typeface="Calibri"/>
              </a:rPr>
              <a:t> van </a:t>
            </a:r>
            <a:r>
              <a:rPr lang="en-US" err="1">
                <a:cs typeface="Calibri"/>
              </a:rPr>
              <a:t>diegene</a:t>
            </a:r>
            <a:r>
              <a:rPr lang="en-US">
                <a:cs typeface="Calibri"/>
              </a:rPr>
              <a:t> die hem </a:t>
            </a:r>
            <a:r>
              <a:rPr lang="en-US" err="1">
                <a:cs typeface="Calibri"/>
              </a:rPr>
              <a:t>geeft</a:t>
            </a:r>
            <a:r>
              <a:rPr lang="en-US">
                <a:cs typeface="Calibri"/>
              </a:rPr>
              <a:t>. </a:t>
            </a:r>
          </a:p>
        </p:txBody>
      </p:sp>
      <p:sp>
        <p:nvSpPr>
          <p:cNvPr id="4" name="Slide Number Placeholder 3"/>
          <p:cNvSpPr>
            <a:spLocks noGrp="1"/>
          </p:cNvSpPr>
          <p:nvPr>
            <p:ph type="sldNum" sz="quarter" idx="5"/>
          </p:nvPr>
        </p:nvSpPr>
        <p:spPr/>
        <p:txBody>
          <a:bodyPr/>
          <a:lstStyle/>
          <a:p>
            <a:fld id="{B472E1C6-DD46-41AE-BD89-EE080626ADC5}" type="slidenum">
              <a:rPr lang="en-US" smtClean="0"/>
              <a:t>15</a:t>
            </a:fld>
            <a:endParaRPr lang="en-US"/>
          </a:p>
        </p:txBody>
      </p:sp>
    </p:spTree>
    <p:extLst>
      <p:ext uri="{BB962C8B-B14F-4D97-AF65-F5344CB8AC3E}">
        <p14:creationId xmlns:p14="http://schemas.microsoft.com/office/powerpoint/2010/main" val="169437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472E1C6-DD46-41AE-BD89-EE080626ADC5}" type="slidenum">
              <a:rPr lang="en-US" smtClean="0"/>
              <a:t>16</a:t>
            </a:fld>
            <a:endParaRPr lang="en-US"/>
          </a:p>
        </p:txBody>
      </p:sp>
    </p:spTree>
    <p:extLst>
      <p:ext uri="{BB962C8B-B14F-4D97-AF65-F5344CB8AC3E}">
        <p14:creationId xmlns:p14="http://schemas.microsoft.com/office/powerpoint/2010/main" val="148929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2E1C6-DD46-41AE-BD89-EE080626AD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12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472E1C6-DD46-41AE-BD89-EE080626ADC5}" type="slidenum">
              <a:rPr lang="en-US" smtClean="0"/>
              <a:t>3</a:t>
            </a:fld>
            <a:endParaRPr lang="en-US"/>
          </a:p>
        </p:txBody>
      </p:sp>
    </p:spTree>
    <p:extLst>
      <p:ext uri="{BB962C8B-B14F-4D97-AF65-F5344CB8AC3E}">
        <p14:creationId xmlns:p14="http://schemas.microsoft.com/office/powerpoint/2010/main" val="201876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F8258-C46A-26B3-23C4-807E3CC1B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57495-32DF-8232-B471-19DBCD417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B993F-8D9B-D5E8-5535-9FE7360963F9}"/>
              </a:ext>
            </a:extLst>
          </p:cNvPr>
          <p:cNvSpPr>
            <a:spLocks noGrp="1"/>
          </p:cNvSpPr>
          <p:nvPr>
            <p:ph type="body" idx="1"/>
          </p:nvPr>
        </p:nvSpPr>
        <p:spPr/>
        <p:txBody>
          <a:bodyPr/>
          <a:lstStyle/>
          <a:p>
            <a:endParaRPr lang="nl-NL" dirty="0"/>
          </a:p>
          <a:p>
            <a:r>
              <a:rPr lang="nl-NL" dirty="0"/>
              <a:t>Venlo: gezonde basisschool van de toekomst, Welzijn op recept</a:t>
            </a:r>
          </a:p>
          <a:p>
            <a:r>
              <a:rPr lang="nl-NL" dirty="0" err="1"/>
              <a:t>Kansfonds</a:t>
            </a:r>
            <a:r>
              <a:rPr lang="nl-NL" dirty="0"/>
              <a:t> – adviseren over een maatschappelijk vastgoedfonds – EUR 25m, thuis bieden aan 500 daklozen. Haalbaarheidsstudie, verkenning financiering, structurering. </a:t>
            </a:r>
          </a:p>
          <a:p>
            <a:endParaRPr lang="nl-NL" dirty="0"/>
          </a:p>
        </p:txBody>
      </p:sp>
      <p:sp>
        <p:nvSpPr>
          <p:cNvPr id="4" name="Slide Number Placeholder 3">
            <a:extLst>
              <a:ext uri="{FF2B5EF4-FFF2-40B4-BE49-F238E27FC236}">
                <a16:creationId xmlns:a16="http://schemas.microsoft.com/office/drawing/2014/main" id="{6BBD5115-C2F0-9348-71E9-048BC2D54E1E}"/>
              </a:ext>
            </a:extLst>
          </p:cNvPr>
          <p:cNvSpPr>
            <a:spLocks noGrp="1"/>
          </p:cNvSpPr>
          <p:nvPr>
            <p:ph type="sldNum" sz="quarter" idx="5"/>
          </p:nvPr>
        </p:nvSpPr>
        <p:spPr/>
        <p:txBody>
          <a:bodyPr/>
          <a:lstStyle/>
          <a:p>
            <a:fld id="{B472E1C6-DD46-41AE-BD89-EE080626ADC5}" type="slidenum">
              <a:rPr lang="en-US" smtClean="0"/>
              <a:t>4</a:t>
            </a:fld>
            <a:endParaRPr lang="en-US"/>
          </a:p>
        </p:txBody>
      </p:sp>
    </p:spTree>
    <p:extLst>
      <p:ext uri="{BB962C8B-B14F-4D97-AF65-F5344CB8AC3E}">
        <p14:creationId xmlns:p14="http://schemas.microsoft.com/office/powerpoint/2010/main" val="331102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1. </a:t>
            </a:r>
            <a:r>
              <a:rPr lang="nl-NL" sz="1200" b="1" noProof="0" dirty="0">
                <a:solidFill>
                  <a:schemeClr val="accent3"/>
                </a:solidFill>
                <a:latin typeface="Gotham Bold" panose="02000803030000020004" pitchFamily="2" charset="0"/>
              </a:rPr>
              <a:t>BNP Paribas, Rabobank, </a:t>
            </a:r>
          </a:p>
          <a:p>
            <a:r>
              <a:rPr lang="nl-NL" sz="1200" b="1" noProof="0" dirty="0" err="1">
                <a:solidFill>
                  <a:schemeClr val="accent3"/>
                </a:solidFill>
                <a:latin typeface="Gotham Bold" panose="02000803030000020004" pitchFamily="2" charset="0"/>
              </a:rPr>
              <a:t>Bridges</a:t>
            </a:r>
            <a:r>
              <a:rPr lang="nl-NL" sz="1200" b="1" noProof="0" dirty="0">
                <a:solidFill>
                  <a:schemeClr val="accent3"/>
                </a:solidFill>
                <a:latin typeface="Gotham Bold" panose="02000803030000020004" pitchFamily="2" charset="0"/>
              </a:rPr>
              <a:t> en particulieren via </a:t>
            </a:r>
            <a:r>
              <a:rPr lang="nl-NL" sz="1200" b="1" noProof="0" dirty="0" err="1">
                <a:solidFill>
                  <a:schemeClr val="accent3"/>
                </a:solidFill>
                <a:latin typeface="Gotham Bold" panose="02000803030000020004" pitchFamily="2" charset="0"/>
              </a:rPr>
              <a:t>Oneplanetcrowd</a:t>
            </a:r>
            <a:r>
              <a:rPr lang="nl-NL" sz="1200" b="1" noProof="0" dirty="0">
                <a:solidFill>
                  <a:schemeClr val="accent3"/>
                </a:solidFill>
                <a:latin typeface="Gotham Bold" panose="02000803030000020004" pitchFamily="2" charset="0"/>
              </a:rPr>
              <a:t> verschaffen werkkapitaal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2. </a:t>
            </a:r>
            <a:r>
              <a:rPr lang="nl-NL" sz="1200" b="1" noProof="0" dirty="0">
                <a:solidFill>
                  <a:schemeClr val="accent3"/>
                </a:solidFill>
                <a:latin typeface="Gotham Bold" panose="02000803030000020004" pitchFamily="2" charset="0"/>
              </a:rPr>
              <a:t>Fysiotherapeuten geven valpreventie cursussen aan  70+’ers met een verhoogd valrisico in Noord-Limburg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3. </a:t>
            </a:r>
            <a:r>
              <a:rPr lang="nl-NL" sz="1200" b="1" noProof="0" dirty="0">
                <a:solidFill>
                  <a:schemeClr val="accent3"/>
                </a:solidFill>
                <a:latin typeface="Gotham Bold" panose="02000803030000020004" pitchFamily="2" charset="0"/>
              </a:rPr>
              <a:t>Deloitte monitort de resultaten bij de doelgroep; hierbij ligt de focus op het verminderd aantal valincidenten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4. </a:t>
            </a:r>
            <a:r>
              <a:rPr lang="nl-NL" sz="1200" b="1" noProof="0" dirty="0">
                <a:solidFill>
                  <a:schemeClr val="accent3"/>
                </a:solidFill>
                <a:latin typeface="Gotham Bold" panose="02000803030000020004" pitchFamily="2" charset="0"/>
              </a:rPr>
              <a:t>Zorgverzekeraars (VGZ en CZ), Zorgkantoor VGZ en zeven gemeenten betalen uit op basis van de gerealiseerde resultaten</a:t>
            </a:r>
          </a:p>
          <a:p>
            <a:endParaRPr lang="nl-NL" sz="1200" noProof="0" dirty="0">
              <a:effectLst/>
              <a:latin typeface="Lato Light" panose="020F0502020204030203" pitchFamily="34" charset="0"/>
              <a:ea typeface="Lato Light" panose="020F0502020204030203" pitchFamily="34" charset="0"/>
              <a:cs typeface="Poppins ExtraLight" panose="00000300000000000000" pitchFamily="2" charset="0"/>
            </a:endParaRPr>
          </a:p>
          <a:p>
            <a:endParaRPr lang="nl-NL" sz="1200" noProof="0" dirty="0">
              <a:effectLst/>
              <a:latin typeface="Lato Light" panose="020F0502020204030203" pitchFamily="34" charset="0"/>
              <a:ea typeface="Lato Light" panose="020F0502020204030203" pitchFamily="34" charset="0"/>
              <a:cs typeface="Poppins ExtraLight" panose="00000300000000000000" pitchFamily="2" charset="0"/>
            </a:endParaRPr>
          </a:p>
          <a:p>
            <a:endParaRPr lang="nl-NL" sz="1200" noProof="0" dirty="0">
              <a:effectLst/>
              <a:latin typeface="Lato Light" panose="020F0502020204030203" pitchFamily="34" charset="0"/>
              <a:ea typeface="Lato Light" panose="020F0502020204030203" pitchFamily="34" charset="0"/>
              <a:cs typeface="Poppins ExtraLight" panose="00000300000000000000" pitchFamily="2" charset="0"/>
            </a:endParaRPr>
          </a:p>
          <a:p>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In een Health Impact Bond verschaffen </a:t>
            </a:r>
            <a:r>
              <a:rPr lang="nl-NL" sz="1200" b="1" noProof="0" dirty="0">
                <a:effectLst/>
                <a:latin typeface="Lato Light" panose="020F0502020204030203" pitchFamily="34" charset="0"/>
                <a:ea typeface="Lato Light" panose="020F0502020204030203" pitchFamily="34" charset="0"/>
                <a:cs typeface="Poppins ExtraLight" panose="00000300000000000000" pitchFamily="2" charset="0"/>
              </a:rPr>
              <a:t>impact investeerders </a:t>
            </a: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het werkkapitaal voor de </a:t>
            </a:r>
            <a:r>
              <a:rPr lang="nl-NL" sz="1200" b="1" noProof="0" dirty="0">
                <a:effectLst/>
                <a:latin typeface="Lato Light" panose="020F0502020204030203" pitchFamily="34" charset="0"/>
                <a:ea typeface="Lato Light" panose="020F0502020204030203" pitchFamily="34" charset="0"/>
                <a:cs typeface="Poppins ExtraLight" panose="00000300000000000000" pitchFamily="2" charset="0"/>
              </a:rPr>
              <a:t>uitvoerende </a:t>
            </a:r>
            <a:r>
              <a:rPr lang="nl-NL" sz="1200" b="1" noProof="0" dirty="0">
                <a:latin typeface="Lato Light" panose="020F0502020204030203" pitchFamily="34" charset="0"/>
                <a:ea typeface="Lato Light" panose="020F0502020204030203" pitchFamily="34" charset="0"/>
                <a:cs typeface="Poppins ExtraLight" panose="00000300000000000000" pitchFamily="2" charset="0"/>
              </a:rPr>
              <a:t>organisatie. </a:t>
            </a:r>
          </a:p>
          <a:p>
            <a:endParaRPr lang="nl-NL" sz="1200" b="1" noProof="0" dirty="0">
              <a:latin typeface="Lato Light" panose="020F0502020204030203" pitchFamily="34" charset="0"/>
              <a:ea typeface="Lato Light" panose="020F0502020204030203" pitchFamily="34" charset="0"/>
              <a:cs typeface="Poppins ExtraLight" panose="00000300000000000000" pitchFamily="2" charset="0"/>
            </a:endParaRPr>
          </a:p>
          <a:p>
            <a:r>
              <a:rPr lang="nl-NL" sz="1200" b="1" noProof="0" dirty="0">
                <a:latin typeface="Lato Light" panose="020F0502020204030203" pitchFamily="34" charset="0"/>
                <a:ea typeface="Lato Light" panose="020F0502020204030203" pitchFamily="34" charset="0"/>
                <a:cs typeface="Poppins ExtraLight" panose="00000300000000000000" pitchFamily="2" charset="0"/>
              </a:rPr>
              <a:t>Resultaatbetalers</a:t>
            </a: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 (bijvoorbeeld overheid/filantropie of een zorgverzekeraar) betalen pas uit als onafhankelijk is vastgesteld dat de vooraf afgesproken resultaten zijn behaald. </a:t>
            </a:r>
            <a:endParaRPr lang="nl-NL" sz="1200" noProof="0" dirty="0">
              <a:latin typeface="Lato Light" panose="020F0502020204030203" pitchFamily="34" charset="0"/>
              <a:ea typeface="Lato Light" panose="020F0502020204030203" pitchFamily="34" charset="0"/>
              <a:cs typeface="Poppins ExtraLight" panose="00000300000000000000" pitchFamily="2" charset="0"/>
            </a:endParaRPr>
          </a:p>
          <a:p>
            <a:endParaRPr lang="nl-NL" sz="1200" noProof="0" dirty="0">
              <a:effectLst/>
              <a:latin typeface="Lato Light" panose="020F0502020204030203" pitchFamily="34" charset="0"/>
              <a:ea typeface="Lato Light" panose="020F0502020204030203" pitchFamily="34" charset="0"/>
              <a:cs typeface="Poppins ExtraLight" panose="00000300000000000000" pitchFamily="2" charset="0"/>
            </a:endParaRPr>
          </a:p>
          <a:p>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Bij het succesvol behalen van de resultaten volgt </a:t>
            </a:r>
            <a:r>
              <a:rPr lang="nl-NL" sz="1200" b="1" noProof="0" dirty="0">
                <a:effectLst/>
                <a:latin typeface="Lato Light" panose="020F0502020204030203" pitchFamily="34" charset="0"/>
                <a:ea typeface="Lato Light" panose="020F0502020204030203" pitchFamily="34" charset="0"/>
                <a:cs typeface="Poppins ExtraLight" panose="00000300000000000000" pitchFamily="2" charset="0"/>
              </a:rPr>
              <a:t>terugbetaling</a:t>
            </a: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 aan investeerders, doorgaans met een vooraf afgesproken rendement. Worden de resultaten niet gehaald, dan volgt geen betaling. Daarmee dragen de impact investeerders het </a:t>
            </a:r>
            <a:r>
              <a:rPr lang="nl-NL" sz="1200" b="1" noProof="0" dirty="0">
                <a:effectLst/>
                <a:latin typeface="Lato Light" panose="020F0502020204030203" pitchFamily="34" charset="0"/>
                <a:ea typeface="Lato Light" panose="020F0502020204030203" pitchFamily="34" charset="0"/>
                <a:cs typeface="Poppins ExtraLight" panose="00000300000000000000" pitchFamily="2" charset="0"/>
              </a:rPr>
              <a:t>risico</a:t>
            </a:r>
            <a:r>
              <a:rPr lang="nl-NL" sz="1200" noProof="0" dirty="0">
                <a:effectLst/>
                <a:latin typeface="Lato Light" panose="020F0502020204030203" pitchFamily="34" charset="0"/>
                <a:ea typeface="Lato Light" panose="020F0502020204030203" pitchFamily="34" charset="0"/>
                <a:cs typeface="Poppins ExtraLight" panose="00000300000000000000" pitchFamily="2" charset="0"/>
              </a:rPr>
              <a:t>.</a:t>
            </a:r>
          </a:p>
          <a:p>
            <a:pPr lvl="0">
              <a:defRPr/>
            </a:pPr>
            <a:endParaRPr lang="nl-NL" sz="1200" noProof="0" dirty="0">
              <a:solidFill>
                <a:srgbClr val="233348"/>
              </a:solidFill>
              <a:latin typeface="Lato Light" panose="020F0502020204030203" pitchFamily="34" charset="0"/>
              <a:ea typeface="Lato Light" panose="020F0502020204030203" pitchFamily="34" charset="0"/>
              <a:cs typeface="Poppins ExtraLight" panose="00000300000000000000" pitchFamily="2" charset="0"/>
            </a:endParaRPr>
          </a:p>
        </p:txBody>
      </p:sp>
      <p:sp>
        <p:nvSpPr>
          <p:cNvPr id="4" name="Slide Number Placeholder 3"/>
          <p:cNvSpPr>
            <a:spLocks noGrp="1"/>
          </p:cNvSpPr>
          <p:nvPr>
            <p:ph type="sldNum" sz="quarter" idx="5"/>
          </p:nvPr>
        </p:nvSpPr>
        <p:spPr/>
        <p:txBody>
          <a:bodyPr/>
          <a:lstStyle/>
          <a:p>
            <a:fld id="{B472E1C6-DD46-41AE-BD89-EE080626ADC5}" type="slidenum">
              <a:rPr lang="en-US" smtClean="0"/>
              <a:t>5</a:t>
            </a:fld>
            <a:endParaRPr lang="en-US"/>
          </a:p>
        </p:txBody>
      </p:sp>
    </p:spTree>
    <p:extLst>
      <p:ext uri="{BB962C8B-B14F-4D97-AF65-F5344CB8AC3E}">
        <p14:creationId xmlns:p14="http://schemas.microsoft.com/office/powerpoint/2010/main" val="62530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472E1C6-DD46-41AE-BD89-EE080626ADC5}" type="slidenum">
              <a:rPr lang="en-US" smtClean="0"/>
              <a:t>6</a:t>
            </a:fld>
            <a:endParaRPr lang="en-US"/>
          </a:p>
        </p:txBody>
      </p:sp>
    </p:spTree>
    <p:extLst>
      <p:ext uri="{BB962C8B-B14F-4D97-AF65-F5344CB8AC3E}">
        <p14:creationId xmlns:p14="http://schemas.microsoft.com/office/powerpoint/2010/main" val="390299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472E1C6-DD46-41AE-BD89-EE080626ADC5}" type="slidenum">
              <a:rPr lang="en-US" smtClean="0"/>
              <a:t>7</a:t>
            </a:fld>
            <a:endParaRPr lang="en-US"/>
          </a:p>
        </p:txBody>
      </p:sp>
    </p:spTree>
    <p:extLst>
      <p:ext uri="{BB962C8B-B14F-4D97-AF65-F5344CB8AC3E}">
        <p14:creationId xmlns:p14="http://schemas.microsoft.com/office/powerpoint/2010/main" val="420043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CB157-8BF1-90F0-FBF0-93D296AA37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5F4D52-61CA-55F2-4282-28C7D3A829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057165-AC85-F45B-350D-314B08CAE1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Juist in politiek onzekere tijden kan sturen op impact houvast bieden: het maakt zichtbaar wat wel werkt en wat niet en het helpt om beleidskeuzes te baseren op maatschappelijke waarde in plaats van partijpolitiek. Zo kan bijdragen aan het creëren van continuïteit voorbij de collegeperiode.</a:t>
            </a:r>
          </a:p>
        </p:txBody>
      </p:sp>
      <p:sp>
        <p:nvSpPr>
          <p:cNvPr id="4" name="Tijdelijke aanduiding voor dianummer 3">
            <a:extLst>
              <a:ext uri="{FF2B5EF4-FFF2-40B4-BE49-F238E27FC236}">
                <a16:creationId xmlns:a16="http://schemas.microsoft.com/office/drawing/2014/main" id="{0FB1CAFC-2A35-4CA9-868E-425C19348B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2E1C6-DD46-41AE-BD89-EE080626AD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24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A043CF0B-C89B-4CD9-989E-F49C95D67CD3}" type="slidenum">
              <a:rPr lang="nl-NL" smtClean="0"/>
              <a:t>9</a:t>
            </a:fld>
            <a:endParaRPr lang="nl-NL"/>
          </a:p>
        </p:txBody>
      </p:sp>
    </p:spTree>
    <p:extLst>
      <p:ext uri="{BB962C8B-B14F-4D97-AF65-F5344CB8AC3E}">
        <p14:creationId xmlns:p14="http://schemas.microsoft.com/office/powerpoint/2010/main" val="188025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C2B3C-B44A-F547-B133-F8D0B09606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940480" y="0"/>
            <a:ext cx="6251314" cy="4173085"/>
          </a:xfrm>
          <a:prstGeom prst="rect">
            <a:avLst/>
          </a:prstGeom>
        </p:spPr>
      </p:pic>
      <p:sp>
        <p:nvSpPr>
          <p:cNvPr id="12" name="Rectangle 11">
            <a:extLst>
              <a:ext uri="{FF2B5EF4-FFF2-40B4-BE49-F238E27FC236}">
                <a16:creationId xmlns:a16="http://schemas.microsoft.com/office/drawing/2014/main" id="{A1E31A35-67F2-294E-8C1D-216511EFD1BE}"/>
              </a:ext>
            </a:extLst>
          </p:cNvPr>
          <p:cNvSpPr/>
          <p:nvPr userDrawn="1"/>
        </p:nvSpPr>
        <p:spPr>
          <a:xfrm>
            <a:off x="5868472" y="3434686"/>
            <a:ext cx="6325200" cy="3429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2FE25F68-4443-C449-9153-EDBE6466A59C}"/>
              </a:ext>
            </a:extLst>
          </p:cNvPr>
          <p:cNvSpPr/>
          <p:nvPr userDrawn="1"/>
        </p:nvSpPr>
        <p:spPr>
          <a:xfrm>
            <a:off x="-3914" y="-11371"/>
            <a:ext cx="5944394" cy="345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 Placeholder 12">
            <a:extLst>
              <a:ext uri="{FF2B5EF4-FFF2-40B4-BE49-F238E27FC236}">
                <a16:creationId xmlns:a16="http://schemas.microsoft.com/office/drawing/2014/main" id="{B913E8D2-8B82-764B-93B7-4BED1B70B273}"/>
              </a:ext>
            </a:extLst>
          </p:cNvPr>
          <p:cNvSpPr>
            <a:spLocks noGrp="1"/>
          </p:cNvSpPr>
          <p:nvPr>
            <p:ph type="body" sz="quarter" idx="13" hasCustomPrompt="1"/>
          </p:nvPr>
        </p:nvSpPr>
        <p:spPr>
          <a:xfrm>
            <a:off x="6979673" y="5949280"/>
            <a:ext cx="4464844" cy="560217"/>
          </a:xfrm>
        </p:spPr>
        <p:txBody>
          <a:bodyPr>
            <a:normAutofit/>
          </a:bodyPr>
          <a:lstStyle>
            <a:lvl1pPr marL="0" indent="0">
              <a:buNone/>
              <a:defRPr sz="1800" b="0" i="0" spc="150">
                <a:solidFill>
                  <a:schemeClr val="bg1"/>
                </a:solidFill>
                <a:latin typeface="Montserrat Light" pitchFamily="2" charset="77"/>
              </a:defRPr>
            </a:lvl1pPr>
          </a:lstStyle>
          <a:p>
            <a:pPr lvl="0"/>
            <a:r>
              <a:rPr lang="en-US"/>
              <a:t>PRESENTATIE</a:t>
            </a:r>
          </a:p>
        </p:txBody>
      </p:sp>
      <p:sp>
        <p:nvSpPr>
          <p:cNvPr id="17" name="Text Placeholder 16">
            <a:extLst>
              <a:ext uri="{FF2B5EF4-FFF2-40B4-BE49-F238E27FC236}">
                <a16:creationId xmlns:a16="http://schemas.microsoft.com/office/drawing/2014/main" id="{46560F13-9299-4D4B-9B5C-046D88CC0312}"/>
              </a:ext>
            </a:extLst>
          </p:cNvPr>
          <p:cNvSpPr>
            <a:spLocks noGrp="1"/>
          </p:cNvSpPr>
          <p:nvPr>
            <p:ph type="body" sz="quarter" idx="14" hasCustomPrompt="1"/>
          </p:nvPr>
        </p:nvSpPr>
        <p:spPr>
          <a:xfrm>
            <a:off x="6979673" y="5291047"/>
            <a:ext cx="4876967" cy="516921"/>
          </a:xfrm>
        </p:spPr>
        <p:txBody>
          <a:bodyPr>
            <a:normAutofit/>
          </a:bodyPr>
          <a:lstStyle>
            <a:lvl1pPr marL="0" indent="0">
              <a:buNone/>
              <a:defRPr sz="3250" b="1" i="0" spc="150">
                <a:solidFill>
                  <a:schemeClr val="bg1"/>
                </a:solidFill>
                <a:latin typeface="Gotham Bold" pitchFamily="2" charset="0"/>
                <a:cs typeface="Gotham Bold" pitchFamily="2" charset="0"/>
              </a:defRPr>
            </a:lvl1pPr>
          </a:lstStyle>
          <a:p>
            <a:pPr lvl="0"/>
            <a:r>
              <a:rPr lang="en-US"/>
              <a:t>SOCIAL FINANCE NL</a:t>
            </a:r>
          </a:p>
        </p:txBody>
      </p:sp>
      <p:sp>
        <p:nvSpPr>
          <p:cNvPr id="10" name="Rectangle 9">
            <a:extLst>
              <a:ext uri="{FF2B5EF4-FFF2-40B4-BE49-F238E27FC236}">
                <a16:creationId xmlns:a16="http://schemas.microsoft.com/office/drawing/2014/main" id="{6125EEA8-A581-4544-8BDE-FB830F307EA3}"/>
              </a:ext>
            </a:extLst>
          </p:cNvPr>
          <p:cNvSpPr/>
          <p:nvPr userDrawn="1"/>
        </p:nvSpPr>
        <p:spPr>
          <a:xfrm>
            <a:off x="0" y="3434686"/>
            <a:ext cx="5868472" cy="3434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DAAAA535-670A-1140-BD1F-C639E838C017}"/>
              </a:ext>
            </a:extLst>
          </p:cNvPr>
          <p:cNvSpPr/>
          <p:nvPr userDrawn="1"/>
        </p:nvSpPr>
        <p:spPr>
          <a:xfrm>
            <a:off x="3656708" y="2106618"/>
            <a:ext cx="4878584" cy="2644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 name="Picture 5">
            <a:extLst>
              <a:ext uri="{FF2B5EF4-FFF2-40B4-BE49-F238E27FC236}">
                <a16:creationId xmlns:a16="http://schemas.microsoft.com/office/drawing/2014/main" id="{86CAB616-27B9-0468-00AD-EAD84F2445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5302" y="2949358"/>
            <a:ext cx="3541396" cy="947911"/>
          </a:xfrm>
          <a:prstGeom prst="rect">
            <a:avLst/>
          </a:prstGeom>
        </p:spPr>
      </p:pic>
    </p:spTree>
    <p:extLst>
      <p:ext uri="{BB962C8B-B14F-4D97-AF65-F5344CB8AC3E}">
        <p14:creationId xmlns:p14="http://schemas.microsoft.com/office/powerpoint/2010/main" val="23234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sectieslide_stijl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D9F9FE6-F02B-86F2-07B2-255FC3859E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 r="-1811"/>
          <a:stretch/>
        </p:blipFill>
        <p:spPr>
          <a:xfrm>
            <a:off x="0" y="-282"/>
            <a:ext cx="8111139" cy="6858282"/>
          </a:xfrm>
          <a:prstGeom prst="rect">
            <a:avLst/>
          </a:prstGeom>
        </p:spPr>
      </p:pic>
      <p:grpSp>
        <p:nvGrpSpPr>
          <p:cNvPr id="14" name="Group 3">
            <a:extLst>
              <a:ext uri="{FF2B5EF4-FFF2-40B4-BE49-F238E27FC236}">
                <a16:creationId xmlns:a16="http://schemas.microsoft.com/office/drawing/2014/main" id="{8EEEF31D-92F7-4E9B-ACF9-36C3DE8CA414}"/>
              </a:ext>
            </a:extLst>
          </p:cNvPr>
          <p:cNvGrpSpPr/>
          <p:nvPr userDrawn="1"/>
        </p:nvGrpSpPr>
        <p:grpSpPr>
          <a:xfrm>
            <a:off x="5136000" y="-1"/>
            <a:ext cx="7056000" cy="6858000"/>
            <a:chOff x="0" y="0"/>
            <a:chExt cx="1913890" cy="1913890"/>
          </a:xfrm>
          <a:solidFill>
            <a:schemeClr val="accent3"/>
          </a:solidFill>
        </p:grpSpPr>
        <p:sp>
          <p:nvSpPr>
            <p:cNvPr id="16" name="Freeform 4">
              <a:extLst>
                <a:ext uri="{FF2B5EF4-FFF2-40B4-BE49-F238E27FC236}">
                  <a16:creationId xmlns:a16="http://schemas.microsoft.com/office/drawing/2014/main" id="{B9D61614-8200-4DEB-805A-78CBA8E6D9E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txBody>
            <a:bodyPr/>
            <a:lstStyle/>
            <a:p>
              <a:endParaRPr lang="nl-NL"/>
            </a:p>
          </p:txBody>
        </p:sp>
      </p:grpSp>
      <p:sp>
        <p:nvSpPr>
          <p:cNvPr id="13" name="Text Placeholder 12">
            <a:extLst>
              <a:ext uri="{FF2B5EF4-FFF2-40B4-BE49-F238E27FC236}">
                <a16:creationId xmlns:a16="http://schemas.microsoft.com/office/drawing/2014/main" id="{B913E8D2-8B82-764B-93B7-4BED1B70B273}"/>
              </a:ext>
            </a:extLst>
          </p:cNvPr>
          <p:cNvSpPr>
            <a:spLocks noGrp="1"/>
          </p:cNvSpPr>
          <p:nvPr>
            <p:ph type="body" sz="quarter" idx="13" hasCustomPrompt="1"/>
          </p:nvPr>
        </p:nvSpPr>
        <p:spPr>
          <a:xfrm>
            <a:off x="5543991" y="5978696"/>
            <a:ext cx="5446511" cy="560217"/>
          </a:xfrm>
        </p:spPr>
        <p:txBody>
          <a:bodyPr>
            <a:normAutofit/>
          </a:bodyPr>
          <a:lstStyle>
            <a:lvl1pPr marL="0" indent="0">
              <a:buNone/>
              <a:defRPr sz="1800" b="0" i="0" spc="150">
                <a:solidFill>
                  <a:schemeClr val="bg1"/>
                </a:solidFill>
                <a:latin typeface="Montserrat Light" pitchFamily="2" charset="77"/>
              </a:defRPr>
            </a:lvl1pPr>
          </a:lstStyle>
          <a:p>
            <a:pPr lvl="0"/>
            <a:r>
              <a:rPr lang="en-US"/>
              <a:t>SUBTITEL</a:t>
            </a:r>
          </a:p>
        </p:txBody>
      </p:sp>
      <p:sp>
        <p:nvSpPr>
          <p:cNvPr id="17" name="Text Placeholder 16">
            <a:extLst>
              <a:ext uri="{FF2B5EF4-FFF2-40B4-BE49-F238E27FC236}">
                <a16:creationId xmlns:a16="http://schemas.microsoft.com/office/drawing/2014/main" id="{46560F13-9299-4D4B-9B5C-046D88CC0312}"/>
              </a:ext>
            </a:extLst>
          </p:cNvPr>
          <p:cNvSpPr>
            <a:spLocks noGrp="1"/>
          </p:cNvSpPr>
          <p:nvPr>
            <p:ph type="body" sz="quarter" idx="14" hasCustomPrompt="1"/>
          </p:nvPr>
        </p:nvSpPr>
        <p:spPr>
          <a:xfrm>
            <a:off x="5551977" y="5297922"/>
            <a:ext cx="5446512" cy="516921"/>
          </a:xfrm>
        </p:spPr>
        <p:txBody>
          <a:bodyPr>
            <a:normAutofit/>
          </a:bodyPr>
          <a:lstStyle>
            <a:lvl1pPr marL="0" indent="0">
              <a:buNone/>
              <a:defRPr sz="3250" b="1" i="0" spc="150">
                <a:solidFill>
                  <a:schemeClr val="bg1"/>
                </a:solidFill>
                <a:latin typeface="Gotham Bold" pitchFamily="2" charset="0"/>
                <a:cs typeface="Gotham Bold" pitchFamily="2" charset="0"/>
              </a:defRPr>
            </a:lvl1pPr>
          </a:lstStyle>
          <a:p>
            <a:pPr lvl="0"/>
            <a:r>
              <a:rPr lang="en-US"/>
              <a:t>TITEL</a:t>
            </a:r>
          </a:p>
        </p:txBody>
      </p:sp>
      <p:pic>
        <p:nvPicPr>
          <p:cNvPr id="15" name="Picture 14">
            <a:extLst>
              <a:ext uri="{FF2B5EF4-FFF2-40B4-BE49-F238E27FC236}">
                <a16:creationId xmlns:a16="http://schemas.microsoft.com/office/drawing/2014/main" id="{FF534845-8FE8-4D42-BE90-8233DA940C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905" y="5503722"/>
            <a:ext cx="1403350" cy="1403350"/>
          </a:xfrm>
          <a:prstGeom prst="rect">
            <a:avLst/>
          </a:prstGeom>
        </p:spPr>
      </p:pic>
    </p:spTree>
    <p:extLst>
      <p:ext uri="{BB962C8B-B14F-4D97-AF65-F5344CB8AC3E}">
        <p14:creationId xmlns:p14="http://schemas.microsoft.com/office/powerpoint/2010/main" val="249462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subtit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5731CF-16D3-C04E-A8AC-2BFA50AEF480}"/>
              </a:ext>
            </a:extLst>
          </p:cNvPr>
          <p:cNvSpPr/>
          <p:nvPr userDrawn="1"/>
        </p:nvSpPr>
        <p:spPr>
          <a:xfrm>
            <a:off x="512186" y="1570927"/>
            <a:ext cx="252028" cy="5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CE861E33-C979-6363-ABA1-B4B8DFD3B5E7}"/>
              </a:ext>
            </a:extLst>
          </p:cNvPr>
          <p:cNvSpPr>
            <a:spLocks noGrp="1"/>
          </p:cNvSpPr>
          <p:nvPr>
            <p:ph type="title" hasCustomPrompt="1"/>
          </p:nvPr>
        </p:nvSpPr>
        <p:spPr>
          <a:xfrm>
            <a:off x="437930" y="548702"/>
            <a:ext cx="11449270" cy="335422"/>
          </a:xfrm>
          <a:prstGeom prst="rect">
            <a:avLst/>
          </a:prstGeom>
        </p:spPr>
        <p:txBody>
          <a:bodyPr>
            <a:normAutofit/>
          </a:bodyPr>
          <a:lstStyle>
            <a:lvl1pPr>
              <a:defRPr sz="2400">
                <a:latin typeface="Gotham Bold" panose="02000803030000020004" pitchFamily="2" charset="0"/>
              </a:defRPr>
            </a:lvl1pPr>
          </a:lstStyle>
          <a:p>
            <a:r>
              <a:rPr lang="en-US"/>
              <a:t>TITEL</a:t>
            </a:r>
          </a:p>
        </p:txBody>
      </p:sp>
      <p:sp>
        <p:nvSpPr>
          <p:cNvPr id="3" name="Text Placeholder 2">
            <a:extLst>
              <a:ext uri="{FF2B5EF4-FFF2-40B4-BE49-F238E27FC236}">
                <a16:creationId xmlns:a16="http://schemas.microsoft.com/office/drawing/2014/main" id="{F81FF8D3-C0B5-64D8-8F36-EB93FDD5D099}"/>
              </a:ext>
            </a:extLst>
          </p:cNvPr>
          <p:cNvSpPr>
            <a:spLocks noGrp="1"/>
          </p:cNvSpPr>
          <p:nvPr>
            <p:ph type="body" idx="1" hasCustomPrompt="1"/>
          </p:nvPr>
        </p:nvSpPr>
        <p:spPr>
          <a:xfrm>
            <a:off x="437930" y="948131"/>
            <a:ext cx="11449270" cy="571975"/>
          </a:xfrm>
        </p:spPr>
        <p:txBody>
          <a:bodyPr anchor="ctr">
            <a:normAutofit/>
          </a:bodyPr>
          <a:lstStyle>
            <a:lvl1pPr marL="0" indent="0">
              <a:lnSpc>
                <a:spcPct val="100000"/>
              </a:lnSpc>
              <a:buNone/>
              <a:defRPr sz="1400" b="0" i="0" spc="150">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SUBTITEL</a:t>
            </a:r>
          </a:p>
        </p:txBody>
      </p:sp>
    </p:spTree>
    <p:extLst>
      <p:ext uri="{BB962C8B-B14F-4D97-AF65-F5344CB8AC3E}">
        <p14:creationId xmlns:p14="http://schemas.microsoft.com/office/powerpoint/2010/main" val="292102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Titel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8F5C04-3A0B-9E41-BD8F-0862ED318A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
          <a:stretch/>
        </p:blipFill>
        <p:spPr>
          <a:xfrm>
            <a:off x="-8188" y="0"/>
            <a:ext cx="12192000" cy="3681028"/>
          </a:xfrm>
          <a:prstGeom prst="rect">
            <a:avLst/>
          </a:prstGeom>
        </p:spPr>
      </p:pic>
      <p:sp>
        <p:nvSpPr>
          <p:cNvPr id="8" name="Text Placeholder 7">
            <a:extLst>
              <a:ext uri="{FF2B5EF4-FFF2-40B4-BE49-F238E27FC236}">
                <a16:creationId xmlns:a16="http://schemas.microsoft.com/office/drawing/2014/main" id="{BA16CAD5-23EC-2648-ABC1-15E8A77E451A}"/>
              </a:ext>
            </a:extLst>
          </p:cNvPr>
          <p:cNvSpPr>
            <a:spLocks noGrp="1"/>
          </p:cNvSpPr>
          <p:nvPr>
            <p:ph type="body" sz="quarter" idx="10" hasCustomPrompt="1"/>
          </p:nvPr>
        </p:nvSpPr>
        <p:spPr>
          <a:xfrm>
            <a:off x="-8188" y="3857165"/>
            <a:ext cx="12183812" cy="576052"/>
          </a:xfrm>
        </p:spPr>
        <p:txBody>
          <a:bodyPr>
            <a:noAutofit/>
          </a:bodyPr>
          <a:lstStyle>
            <a:lvl1pPr marL="0" indent="0" algn="ctr">
              <a:buNone/>
              <a:defRPr sz="3300" b="1" i="0" spc="150">
                <a:solidFill>
                  <a:schemeClr val="accent6"/>
                </a:solidFill>
                <a:latin typeface="Gotham Bold Regular" pitchFamily="2" charset="0"/>
                <a:cs typeface="Gotham Bold Regular" pitchFamily="2" charset="0"/>
              </a:defRPr>
            </a:lvl1pPr>
            <a:lvl2pPr>
              <a:defRPr sz="3300" b="1" i="0" spc="150">
                <a:solidFill>
                  <a:schemeClr val="accent6"/>
                </a:solidFill>
                <a:latin typeface="Gotham Bold Regular" pitchFamily="2" charset="0"/>
                <a:cs typeface="Gotham Bold Regular" pitchFamily="2" charset="0"/>
              </a:defRPr>
            </a:lvl2pPr>
            <a:lvl3pPr>
              <a:defRPr sz="3300" b="1" i="0" spc="150">
                <a:solidFill>
                  <a:schemeClr val="accent6"/>
                </a:solidFill>
                <a:latin typeface="Gotham Bold Regular" pitchFamily="2" charset="0"/>
                <a:cs typeface="Gotham Bold Regular" pitchFamily="2" charset="0"/>
              </a:defRPr>
            </a:lvl3pPr>
            <a:lvl4pPr>
              <a:defRPr sz="3300" b="1" i="0" spc="150">
                <a:solidFill>
                  <a:schemeClr val="accent6"/>
                </a:solidFill>
                <a:latin typeface="Gotham Bold Regular" pitchFamily="2" charset="0"/>
                <a:cs typeface="Gotham Bold Regular" pitchFamily="2" charset="0"/>
              </a:defRPr>
            </a:lvl4pPr>
            <a:lvl5pPr>
              <a:defRPr sz="3300" b="1" i="0" spc="150">
                <a:solidFill>
                  <a:schemeClr val="accent6"/>
                </a:solidFill>
                <a:latin typeface="Gotham Bold Regular" pitchFamily="2" charset="0"/>
                <a:cs typeface="Gotham Bold Regular" pitchFamily="2" charset="0"/>
              </a:defRPr>
            </a:lvl5pPr>
          </a:lstStyle>
          <a:p>
            <a:pPr lvl="0"/>
            <a:r>
              <a:rPr lang="en-US"/>
              <a:t>TITEL</a:t>
            </a:r>
          </a:p>
        </p:txBody>
      </p:sp>
      <p:pic>
        <p:nvPicPr>
          <p:cNvPr id="2" name="Picture 4">
            <a:extLst>
              <a:ext uri="{FF2B5EF4-FFF2-40B4-BE49-F238E27FC236}">
                <a16:creationId xmlns:a16="http://schemas.microsoft.com/office/drawing/2014/main" id="{249E56BF-3C40-D75E-12EA-4F2AF89E62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873" y="6463611"/>
            <a:ext cx="1007894" cy="269779"/>
          </a:xfrm>
          <a:prstGeom prst="rect">
            <a:avLst/>
          </a:prstGeom>
        </p:spPr>
      </p:pic>
    </p:spTree>
    <p:extLst>
      <p:ext uri="{BB962C8B-B14F-4D97-AF65-F5344CB8AC3E}">
        <p14:creationId xmlns:p14="http://schemas.microsoft.com/office/powerpoint/2010/main" val="203047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1E33-C979-6363-ABA1-B4B8DFD3B5E7}"/>
              </a:ext>
            </a:extLst>
          </p:cNvPr>
          <p:cNvSpPr>
            <a:spLocks noGrp="1"/>
          </p:cNvSpPr>
          <p:nvPr>
            <p:ph type="title" hasCustomPrompt="1"/>
          </p:nvPr>
        </p:nvSpPr>
        <p:spPr>
          <a:xfrm>
            <a:off x="437930" y="548702"/>
            <a:ext cx="11449270" cy="335422"/>
          </a:xfrm>
          <a:prstGeom prst="rect">
            <a:avLst/>
          </a:prstGeom>
        </p:spPr>
        <p:txBody>
          <a:bodyPr>
            <a:normAutofit/>
          </a:bodyPr>
          <a:lstStyle>
            <a:lvl1pPr>
              <a:defRPr sz="2400">
                <a:latin typeface="Gotham Bold" panose="02000803030000020004" pitchFamily="2" charset="0"/>
              </a:defRPr>
            </a:lvl1pPr>
          </a:lstStyle>
          <a:p>
            <a:r>
              <a:rPr lang="en-US"/>
              <a:t>TITEL</a:t>
            </a:r>
          </a:p>
        </p:txBody>
      </p:sp>
    </p:spTree>
    <p:extLst>
      <p:ext uri="{BB962C8B-B14F-4D97-AF65-F5344CB8AC3E}">
        <p14:creationId xmlns:p14="http://schemas.microsoft.com/office/powerpoint/2010/main" val="18603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ubtit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5731CF-16D3-C04E-A8AC-2BFA50AEF480}"/>
              </a:ext>
            </a:extLst>
          </p:cNvPr>
          <p:cNvSpPr/>
          <p:nvPr userDrawn="1"/>
        </p:nvSpPr>
        <p:spPr>
          <a:xfrm>
            <a:off x="512186" y="1570927"/>
            <a:ext cx="252028" cy="5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CE861E33-C979-6363-ABA1-B4B8DFD3B5E7}"/>
              </a:ext>
            </a:extLst>
          </p:cNvPr>
          <p:cNvSpPr>
            <a:spLocks noGrp="1"/>
          </p:cNvSpPr>
          <p:nvPr>
            <p:ph type="title" hasCustomPrompt="1"/>
          </p:nvPr>
        </p:nvSpPr>
        <p:spPr>
          <a:xfrm>
            <a:off x="437930" y="548702"/>
            <a:ext cx="11449270" cy="335422"/>
          </a:xfrm>
          <a:prstGeom prst="rect">
            <a:avLst/>
          </a:prstGeom>
        </p:spPr>
        <p:txBody>
          <a:bodyPr>
            <a:normAutofit/>
          </a:bodyPr>
          <a:lstStyle>
            <a:lvl1pPr>
              <a:defRPr sz="2400">
                <a:latin typeface="Gotham Bold" panose="02000803030000020004" pitchFamily="2" charset="0"/>
              </a:defRPr>
            </a:lvl1pPr>
          </a:lstStyle>
          <a:p>
            <a:r>
              <a:rPr lang="en-US"/>
              <a:t>TITEL</a:t>
            </a:r>
          </a:p>
        </p:txBody>
      </p:sp>
      <p:sp>
        <p:nvSpPr>
          <p:cNvPr id="3" name="Text Placeholder 2">
            <a:extLst>
              <a:ext uri="{FF2B5EF4-FFF2-40B4-BE49-F238E27FC236}">
                <a16:creationId xmlns:a16="http://schemas.microsoft.com/office/drawing/2014/main" id="{F81FF8D3-C0B5-64D8-8F36-EB93FDD5D099}"/>
              </a:ext>
            </a:extLst>
          </p:cNvPr>
          <p:cNvSpPr>
            <a:spLocks noGrp="1"/>
          </p:cNvSpPr>
          <p:nvPr>
            <p:ph type="body" idx="1" hasCustomPrompt="1"/>
          </p:nvPr>
        </p:nvSpPr>
        <p:spPr>
          <a:xfrm>
            <a:off x="437930" y="948131"/>
            <a:ext cx="11449270" cy="571975"/>
          </a:xfrm>
        </p:spPr>
        <p:txBody>
          <a:bodyPr anchor="ctr">
            <a:normAutofit/>
          </a:bodyPr>
          <a:lstStyle>
            <a:lvl1pPr marL="0" indent="0">
              <a:lnSpc>
                <a:spcPct val="100000"/>
              </a:lnSpc>
              <a:buNone/>
              <a:defRPr sz="1400" b="0" i="0" spc="150">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SUBTITEL</a:t>
            </a:r>
          </a:p>
        </p:txBody>
      </p:sp>
    </p:spTree>
    <p:extLst>
      <p:ext uri="{BB962C8B-B14F-4D97-AF65-F5344CB8AC3E}">
        <p14:creationId xmlns:p14="http://schemas.microsoft.com/office/powerpoint/2010/main" val="95565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66" y="728700"/>
            <a:ext cx="3023964" cy="505038"/>
          </a:xfrm>
        </p:spPr>
        <p:txBody>
          <a:bodyPr>
            <a:normAutofit/>
          </a:bodyPr>
          <a:lstStyle>
            <a:lvl1pPr>
              <a:defRPr sz="2400"/>
            </a:lvl1pPr>
          </a:lstStyle>
          <a:p>
            <a:r>
              <a:rPr lang="en-US"/>
              <a:t>WAT WE DOEN</a:t>
            </a:r>
          </a:p>
        </p:txBody>
      </p:sp>
      <p:sp>
        <p:nvSpPr>
          <p:cNvPr id="3" name="Text Placeholder 2"/>
          <p:cNvSpPr>
            <a:spLocks noGrp="1"/>
          </p:cNvSpPr>
          <p:nvPr>
            <p:ph type="body" idx="1" hasCustomPrompt="1"/>
          </p:nvPr>
        </p:nvSpPr>
        <p:spPr>
          <a:xfrm>
            <a:off x="793766" y="1224055"/>
            <a:ext cx="2013029" cy="338261"/>
          </a:xfrm>
        </p:spPr>
        <p:txBody>
          <a:bodyPr anchor="b">
            <a:normAutofit/>
          </a:bodyPr>
          <a:lstStyle>
            <a:lvl1pPr marL="0" indent="0">
              <a:buNone/>
              <a:defRPr sz="1400" b="0" i="0" spc="150">
                <a:solidFill>
                  <a:schemeClr val="tx2"/>
                </a:solidFill>
                <a:latin typeface="Montserrat Light" pitchFamily="2" charset="77"/>
              </a:defRPr>
            </a:lvl1pPr>
            <a:lvl2pPr marL="457233" indent="0">
              <a:buNone/>
              <a:defRPr sz="2000" b="1"/>
            </a:lvl2pPr>
            <a:lvl3pPr marL="914465" indent="0">
              <a:buNone/>
              <a:defRPr sz="1799" b="1"/>
            </a:lvl3pPr>
            <a:lvl4pPr marL="1371699" indent="0">
              <a:buNone/>
              <a:defRPr sz="1601" b="1"/>
            </a:lvl4pPr>
            <a:lvl5pPr marL="1828931" indent="0">
              <a:buNone/>
              <a:defRPr sz="1601" b="1"/>
            </a:lvl5pPr>
            <a:lvl6pPr marL="2286164" indent="0">
              <a:buNone/>
              <a:defRPr sz="1601" b="1"/>
            </a:lvl6pPr>
            <a:lvl7pPr marL="2743397" indent="0">
              <a:buNone/>
              <a:defRPr sz="1601" b="1"/>
            </a:lvl7pPr>
            <a:lvl8pPr marL="3200628" indent="0">
              <a:buNone/>
              <a:defRPr sz="1601" b="1"/>
            </a:lvl8pPr>
            <a:lvl9pPr marL="3657862" indent="0">
              <a:buNone/>
              <a:defRPr sz="1601" b="1"/>
            </a:lvl9pPr>
          </a:lstStyle>
          <a:p>
            <a:pPr lvl="0"/>
            <a:r>
              <a:rPr lang="en-US"/>
              <a:t>SUBTITEL</a:t>
            </a:r>
          </a:p>
        </p:txBody>
      </p:sp>
    </p:spTree>
    <p:extLst>
      <p:ext uri="{BB962C8B-B14F-4D97-AF65-F5344CB8AC3E}">
        <p14:creationId xmlns:p14="http://schemas.microsoft.com/office/powerpoint/2010/main" val="156341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el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6220" y="6356351"/>
            <a:ext cx="2743200" cy="365125"/>
          </a:xfrm>
          <a:prstGeom prst="rect">
            <a:avLst/>
          </a:prstGeom>
        </p:spPr>
        <p:txBody>
          <a:bodyPr/>
          <a:lstStyle/>
          <a:p>
            <a:fld id="{48F63A3B-78C7-47BE-AE5E-E10140E04643}" type="slidenum">
              <a:rPr lang="en-US" smtClean="0"/>
              <a:t>‹nr.›</a:t>
            </a:fld>
            <a:endParaRPr lang="en-US"/>
          </a:p>
        </p:txBody>
      </p:sp>
      <p:sp>
        <p:nvSpPr>
          <p:cNvPr id="4" name="Date Placeholder 3"/>
          <p:cNvSpPr>
            <a:spLocks noGrp="1"/>
          </p:cNvSpPr>
          <p:nvPr>
            <p:ph type="dt" sz="half" idx="10"/>
          </p:nvPr>
        </p:nvSpPr>
        <p:spPr>
          <a:xfrm>
            <a:off x="8016438" y="6356351"/>
            <a:ext cx="27432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1DB72BF1-DA9F-A244-A79F-48A2BFAB62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5" name="Picture 14">
            <a:extLst>
              <a:ext uri="{FF2B5EF4-FFF2-40B4-BE49-F238E27FC236}">
                <a16:creationId xmlns:a16="http://schemas.microsoft.com/office/drawing/2014/main" id="{687F1193-73EA-1140-A934-893CF8B9F3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6592" y="2934025"/>
            <a:ext cx="3636545" cy="1021502"/>
          </a:xfrm>
          <a:prstGeom prst="rect">
            <a:avLst/>
          </a:prstGeom>
        </p:spPr>
      </p:pic>
    </p:spTree>
    <p:extLst>
      <p:ext uri="{BB962C8B-B14F-4D97-AF65-F5344CB8AC3E}">
        <p14:creationId xmlns:p14="http://schemas.microsoft.com/office/powerpoint/2010/main" val="294143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subtitel,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6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subtitel, teks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5731CF-16D3-C04E-A8AC-2BFA50AEF480}"/>
              </a:ext>
            </a:extLst>
          </p:cNvPr>
          <p:cNvSpPr/>
          <p:nvPr userDrawn="1"/>
        </p:nvSpPr>
        <p:spPr>
          <a:xfrm>
            <a:off x="512186" y="1570927"/>
            <a:ext cx="252028" cy="5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itle 1">
            <a:extLst>
              <a:ext uri="{FF2B5EF4-FFF2-40B4-BE49-F238E27FC236}">
                <a16:creationId xmlns:a16="http://schemas.microsoft.com/office/drawing/2014/main" id="{BDD44407-9C53-318B-1545-0D9252BB558D}"/>
              </a:ext>
            </a:extLst>
          </p:cNvPr>
          <p:cNvSpPr>
            <a:spLocks noGrp="1"/>
          </p:cNvSpPr>
          <p:nvPr>
            <p:ph type="title" hasCustomPrompt="1"/>
          </p:nvPr>
        </p:nvSpPr>
        <p:spPr>
          <a:xfrm>
            <a:off x="437930" y="548702"/>
            <a:ext cx="11449270" cy="335422"/>
          </a:xfrm>
          <a:prstGeom prst="rect">
            <a:avLst/>
          </a:prstGeom>
        </p:spPr>
        <p:txBody>
          <a:bodyPr>
            <a:normAutofit/>
          </a:bodyPr>
          <a:lstStyle>
            <a:lvl1pPr>
              <a:defRPr sz="2400">
                <a:latin typeface="Gotham Bold" panose="02000803030000020004" pitchFamily="2" charset="0"/>
              </a:defRPr>
            </a:lvl1pPr>
          </a:lstStyle>
          <a:p>
            <a:r>
              <a:rPr lang="en-US"/>
              <a:t>TITEL</a:t>
            </a:r>
          </a:p>
        </p:txBody>
      </p:sp>
      <p:sp>
        <p:nvSpPr>
          <p:cNvPr id="4" name="Text Placeholder 2">
            <a:extLst>
              <a:ext uri="{FF2B5EF4-FFF2-40B4-BE49-F238E27FC236}">
                <a16:creationId xmlns:a16="http://schemas.microsoft.com/office/drawing/2014/main" id="{8257F6DC-B30E-D62A-21C5-4A5279CADB4A}"/>
              </a:ext>
            </a:extLst>
          </p:cNvPr>
          <p:cNvSpPr>
            <a:spLocks noGrp="1"/>
          </p:cNvSpPr>
          <p:nvPr>
            <p:ph type="body" idx="1" hasCustomPrompt="1"/>
          </p:nvPr>
        </p:nvSpPr>
        <p:spPr>
          <a:xfrm>
            <a:off x="437930" y="948131"/>
            <a:ext cx="11449270" cy="571975"/>
          </a:xfrm>
          <a:prstGeom prst="rect">
            <a:avLst/>
          </a:prstGeom>
        </p:spPr>
        <p:txBody>
          <a:bodyPr anchor="ctr">
            <a:normAutofit/>
          </a:bodyPr>
          <a:lstStyle>
            <a:lvl1pPr marL="0" indent="0">
              <a:lnSpc>
                <a:spcPct val="100000"/>
              </a:lnSpc>
              <a:buNone/>
              <a:defRPr sz="1400" b="0" i="0" spc="150">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SUBTITEL</a:t>
            </a:r>
          </a:p>
        </p:txBody>
      </p:sp>
      <p:sp>
        <p:nvSpPr>
          <p:cNvPr id="7" name="Tijdelijke aanduiding voor tekst 6">
            <a:extLst>
              <a:ext uri="{FF2B5EF4-FFF2-40B4-BE49-F238E27FC236}">
                <a16:creationId xmlns:a16="http://schemas.microsoft.com/office/drawing/2014/main" id="{90E0FC78-7EA4-1674-D58C-5E279213DDD3}"/>
              </a:ext>
            </a:extLst>
          </p:cNvPr>
          <p:cNvSpPr>
            <a:spLocks noGrp="1"/>
          </p:cNvSpPr>
          <p:nvPr>
            <p:ph type="body" sz="quarter" idx="10"/>
          </p:nvPr>
        </p:nvSpPr>
        <p:spPr>
          <a:xfrm>
            <a:off x="438150" y="1768475"/>
            <a:ext cx="11449050" cy="4572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58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subtitel, tekstvak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72" y="512676"/>
            <a:ext cx="11196000" cy="505038"/>
          </a:xfrm>
        </p:spPr>
        <p:txBody>
          <a:bodyPr>
            <a:normAutofit/>
          </a:bodyPr>
          <a:lstStyle>
            <a:lvl1pPr>
              <a:defRPr sz="2400">
                <a:latin typeface="Gotham Bold" panose="02000803030000020004" pitchFamily="2" charset="0"/>
              </a:defRPr>
            </a:lvl1pPr>
          </a:lstStyle>
          <a:p>
            <a:r>
              <a:rPr lang="en-US"/>
              <a:t>TITEL</a:t>
            </a:r>
          </a:p>
        </p:txBody>
      </p:sp>
      <p:sp>
        <p:nvSpPr>
          <p:cNvPr id="3" name="Text Placeholder 2"/>
          <p:cNvSpPr>
            <a:spLocks noGrp="1"/>
          </p:cNvSpPr>
          <p:nvPr>
            <p:ph type="body" idx="1" hasCustomPrompt="1"/>
          </p:nvPr>
        </p:nvSpPr>
        <p:spPr>
          <a:xfrm>
            <a:off x="438470" y="1082073"/>
            <a:ext cx="11196000" cy="338261"/>
          </a:xfrm>
        </p:spPr>
        <p:txBody>
          <a:bodyPr anchor="b">
            <a:normAutofit/>
          </a:bodyPr>
          <a:lstStyle>
            <a:lvl1pPr marL="0" indent="0">
              <a:buNone/>
              <a:defRPr sz="1400" b="0" i="0" spc="150">
                <a:latin typeface="Montserrat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SUBTITEL</a:t>
            </a:r>
          </a:p>
        </p:txBody>
      </p:sp>
      <p:sp>
        <p:nvSpPr>
          <p:cNvPr id="4" name="Content Placeholder 3"/>
          <p:cNvSpPr>
            <a:spLocks noGrp="1"/>
          </p:cNvSpPr>
          <p:nvPr>
            <p:ph sz="half" idx="2" hasCustomPrompt="1"/>
          </p:nvPr>
        </p:nvSpPr>
        <p:spPr>
          <a:xfrm>
            <a:off x="438470" y="1925213"/>
            <a:ext cx="11209042" cy="4024067"/>
          </a:xfrm>
        </p:spPr>
        <p:txBody>
          <a:bodyPr>
            <a:normAutofit/>
          </a:bodyPr>
          <a:lstStyle>
            <a:lvl1pPr marL="0" indent="0">
              <a:buNone/>
              <a:defRPr sz="1400">
                <a:solidFill>
                  <a:schemeClr val="tx1"/>
                </a:solidFill>
                <a:latin typeface="Lato Light" panose="020F0302020204030203" pitchFamily="34" charset="0"/>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a:t>Click to edit Master text styles</a:t>
            </a:r>
          </a:p>
        </p:txBody>
      </p:sp>
      <p:sp>
        <p:nvSpPr>
          <p:cNvPr id="12" name="Rectangle 11">
            <a:extLst>
              <a:ext uri="{FF2B5EF4-FFF2-40B4-BE49-F238E27FC236}">
                <a16:creationId xmlns:a16="http://schemas.microsoft.com/office/drawing/2014/main" id="{265731CF-16D3-C04E-A8AC-2BFA50AEF480}"/>
              </a:ext>
            </a:extLst>
          </p:cNvPr>
          <p:cNvSpPr/>
          <p:nvPr userDrawn="1"/>
        </p:nvSpPr>
        <p:spPr>
          <a:xfrm>
            <a:off x="512186" y="1570927"/>
            <a:ext cx="252028" cy="5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Slide Number Placeholder 5">
            <a:extLst>
              <a:ext uri="{FF2B5EF4-FFF2-40B4-BE49-F238E27FC236}">
                <a16:creationId xmlns:a16="http://schemas.microsoft.com/office/drawing/2014/main" id="{5915B9F3-42A3-4F95-94B1-82B803C0BB5D}"/>
              </a:ext>
            </a:extLst>
          </p:cNvPr>
          <p:cNvSpPr txBox="1">
            <a:spLocks/>
          </p:cNvSpPr>
          <p:nvPr userDrawn="1"/>
        </p:nvSpPr>
        <p:spPr>
          <a:xfrm>
            <a:off x="11521150" y="6514651"/>
            <a:ext cx="569250" cy="221429"/>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1200" baseline="0" smtClean="0">
                <a:solidFill>
                  <a:schemeClr val="accent1"/>
                </a:solidFill>
                <a:latin typeface="Poppins Light" charset="0"/>
              </a:rPr>
              <a:pPr/>
              <a:t>‹nr.›</a:t>
            </a:fld>
            <a:endParaRPr lang="en-US" sz="1200" baseline="0">
              <a:solidFill>
                <a:schemeClr val="accent1"/>
              </a:solidFill>
              <a:latin typeface="Poppins Light" charset="0"/>
            </a:endParaRPr>
          </a:p>
        </p:txBody>
      </p:sp>
    </p:spTree>
    <p:extLst>
      <p:ext uri="{BB962C8B-B14F-4D97-AF65-F5344CB8AC3E}">
        <p14:creationId xmlns:p14="http://schemas.microsoft.com/office/powerpoint/2010/main" val="71496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SOCIAL FINANCE NL</a:t>
            </a:r>
          </a:p>
        </p:txBody>
      </p:sp>
      <p:sp>
        <p:nvSpPr>
          <p:cNvPr id="3" name="Text Placeholder 2"/>
          <p:cNvSpPr>
            <a:spLocks noGrp="1"/>
          </p:cNvSpPr>
          <p:nvPr>
            <p:ph type="body" idx="1"/>
          </p:nvPr>
        </p:nvSpPr>
        <p:spPr>
          <a:xfrm>
            <a:off x="833820" y="2672916"/>
            <a:ext cx="10515600" cy="2539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5DE6035-BC96-E145-A66B-812F17E07F5F}"/>
              </a:ext>
            </a:extLst>
          </p:cNvPr>
          <p:cNvSpPr txBox="1">
            <a:spLocks/>
          </p:cNvSpPr>
          <p:nvPr userDrawn="1"/>
        </p:nvSpPr>
        <p:spPr>
          <a:xfrm>
            <a:off x="11521150" y="6514651"/>
            <a:ext cx="569250" cy="221429"/>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1200" baseline="0" smtClean="0">
                <a:solidFill>
                  <a:schemeClr val="accent1"/>
                </a:solidFill>
                <a:latin typeface="Poppins Light" charset="0"/>
              </a:rPr>
              <a:pPr/>
              <a:t>‹nr.›</a:t>
            </a:fld>
            <a:endParaRPr lang="en-US" sz="1200" baseline="0">
              <a:solidFill>
                <a:schemeClr val="accent1"/>
              </a:solidFill>
              <a:latin typeface="Poppins Light" charset="0"/>
            </a:endParaRPr>
          </a:p>
        </p:txBody>
      </p:sp>
      <p:pic>
        <p:nvPicPr>
          <p:cNvPr id="4" name="Picture 4">
            <a:extLst>
              <a:ext uri="{FF2B5EF4-FFF2-40B4-BE49-F238E27FC236}">
                <a16:creationId xmlns:a16="http://schemas.microsoft.com/office/drawing/2014/main" id="{02451BB0-A9FB-BCF2-9364-A1439259809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9873" y="6463611"/>
            <a:ext cx="1007894" cy="269779"/>
          </a:xfrm>
          <a:prstGeom prst="rect">
            <a:avLst/>
          </a:prstGeom>
        </p:spPr>
      </p:pic>
    </p:spTree>
    <p:extLst>
      <p:ext uri="{BB962C8B-B14F-4D97-AF65-F5344CB8AC3E}">
        <p14:creationId xmlns:p14="http://schemas.microsoft.com/office/powerpoint/2010/main" val="68807132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28" r:id="rId3"/>
    <p:sldLayoutId id="2147483668" r:id="rId4"/>
    <p:sldLayoutId id="2147483845" r:id="rId5"/>
    <p:sldLayoutId id="2147483846" r:id="rId6"/>
  </p:sldLayoutIdLst>
  <p:hf hdr="0" ftr="0"/>
  <p:txStyles>
    <p:titleStyle>
      <a:lvl1pPr algn="l" defTabSz="914400" rtl="0" eaLnBrk="1" latinLnBrk="0" hangingPunct="1">
        <a:lnSpc>
          <a:spcPct val="90000"/>
        </a:lnSpc>
        <a:spcBef>
          <a:spcPct val="0"/>
        </a:spcBef>
        <a:buNone/>
        <a:defRPr sz="4400" b="1" i="0" kern="1200" spc="150">
          <a:solidFill>
            <a:srgbClr val="20185E"/>
          </a:solidFill>
          <a:latin typeface="Gotham Bold" pitchFamily="2" charset="0"/>
          <a:ea typeface="+mj-ea"/>
          <a:cs typeface="Gotham Bold"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0000"/>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000000"/>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000000"/>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rgbClr val="000000"/>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rgbClr val="000000"/>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SOCIAL FINANCE NL</a:t>
            </a:r>
          </a:p>
        </p:txBody>
      </p:sp>
      <p:sp>
        <p:nvSpPr>
          <p:cNvPr id="3" name="Text Placeholder 2"/>
          <p:cNvSpPr>
            <a:spLocks noGrp="1"/>
          </p:cNvSpPr>
          <p:nvPr>
            <p:ph type="body" idx="1"/>
          </p:nvPr>
        </p:nvSpPr>
        <p:spPr>
          <a:xfrm>
            <a:off x="833820" y="2672916"/>
            <a:ext cx="10515600" cy="2539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5DE6035-BC96-E145-A66B-812F17E07F5F}"/>
              </a:ext>
            </a:extLst>
          </p:cNvPr>
          <p:cNvSpPr txBox="1">
            <a:spLocks/>
          </p:cNvSpPr>
          <p:nvPr userDrawn="1"/>
        </p:nvSpPr>
        <p:spPr>
          <a:xfrm>
            <a:off x="11521150" y="6514651"/>
            <a:ext cx="569250" cy="221429"/>
          </a:xfrm>
          <a:prstGeom prst="rect">
            <a:avLst/>
          </a:prstGeom>
        </p:spPr>
        <p:txBody>
          <a:bodyPr/>
          <a:lst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a:lstStyle>
          <a:p>
            <a:fld id="{DF913B61-BB4D-AD42-BE2D-7D251B7C8B2F}" type="slidenum">
              <a:rPr lang="en-US" sz="1200" baseline="0" smtClean="0">
                <a:solidFill>
                  <a:schemeClr val="accent1"/>
                </a:solidFill>
                <a:latin typeface="Poppins Light" charset="0"/>
              </a:rPr>
              <a:pPr/>
              <a:t>‹nr.›</a:t>
            </a:fld>
            <a:endParaRPr lang="en-US" sz="1200" baseline="0">
              <a:solidFill>
                <a:schemeClr val="accent1"/>
              </a:solidFill>
              <a:latin typeface="Poppins Light" charset="0"/>
            </a:endParaRPr>
          </a:p>
        </p:txBody>
      </p:sp>
    </p:spTree>
    <p:extLst>
      <p:ext uri="{BB962C8B-B14F-4D97-AF65-F5344CB8AC3E}">
        <p14:creationId xmlns:p14="http://schemas.microsoft.com/office/powerpoint/2010/main" val="2312409145"/>
      </p:ext>
    </p:extLst>
  </p:cSld>
  <p:clrMap bg1="lt1" tx1="dk1" bg2="lt2" tx2="dk2" accent1="accent1" accent2="accent2" accent3="accent3" accent4="accent4" accent5="accent5" accent6="accent6" hlink="hlink" folHlink="folHlink"/>
  <p:sldLayoutIdLst>
    <p:sldLayoutId id="2147483843" r:id="rId1"/>
    <p:sldLayoutId id="2147483847" r:id="rId2"/>
    <p:sldLayoutId id="2147483848" r:id="rId3"/>
    <p:sldLayoutId id="2147483849" r:id="rId4"/>
    <p:sldLayoutId id="2147483850" r:id="rId5"/>
  </p:sldLayoutIdLst>
  <p:hf hdr="0" ftr="0"/>
  <p:txStyles>
    <p:titleStyle>
      <a:lvl1pPr algn="l" defTabSz="914400" rtl="0" eaLnBrk="1" latinLnBrk="0" hangingPunct="1">
        <a:lnSpc>
          <a:spcPct val="90000"/>
        </a:lnSpc>
        <a:spcBef>
          <a:spcPct val="0"/>
        </a:spcBef>
        <a:buNone/>
        <a:defRPr sz="4400" b="1" i="0" kern="1200" spc="150">
          <a:solidFill>
            <a:srgbClr val="20185E"/>
          </a:solidFill>
          <a:latin typeface="Gotham Bold" pitchFamily="2" charset="0"/>
          <a:ea typeface="+mj-ea"/>
          <a:cs typeface="Gotham Bold"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0000"/>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rgbClr val="000000"/>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rgbClr val="000000"/>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rgbClr val="000000"/>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rgbClr val="000000"/>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socfin.nl/" TargetMode="External"/><Relationship Id="rId7" Type="http://schemas.openxmlformats.org/officeDocument/2006/relationships/hyperlink" Target="https://open.spotify.com/show/6AO78ZFec8COZSPJoZWPCw?si=FFqcH-AtRdq_6cDfl1GUVw&amp;nd=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gif"/><Relationship Id="rId11" Type="http://schemas.openxmlformats.org/officeDocument/2006/relationships/hyperlink" Target="mailto:els.sweeney@socfin.nl" TargetMode="External"/><Relationship Id="rId5" Type="http://schemas.openxmlformats.org/officeDocument/2006/relationships/hyperlink" Target="https://twitter.com/socialfinanceNL" TargetMode="External"/><Relationship Id="rId10" Type="http://schemas.openxmlformats.org/officeDocument/2006/relationships/image" Target="../media/image49.png"/><Relationship Id="rId4" Type="http://schemas.openxmlformats.org/officeDocument/2006/relationships/hyperlink" Target="mailto:info@socfin.nl" TargetMode="External"/><Relationship Id="rId9" Type="http://schemas.openxmlformats.org/officeDocument/2006/relationships/hyperlink" Target="http://www.linkedin.com/company/social-finance-n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jp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emf"/><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3171B8-7D74-DFB8-E8F0-E2F9885D4433}"/>
              </a:ext>
            </a:extLst>
          </p:cNvPr>
          <p:cNvSpPr>
            <a:spLocks noGrp="1"/>
          </p:cNvSpPr>
          <p:nvPr>
            <p:ph type="body" sz="quarter" idx="13"/>
          </p:nvPr>
        </p:nvSpPr>
        <p:spPr/>
        <p:txBody>
          <a:bodyPr>
            <a:normAutofit fontScale="85000" lnSpcReduction="20000"/>
          </a:bodyPr>
          <a:lstStyle/>
          <a:p>
            <a:r>
              <a:rPr lang="en-GB" dirty="0"/>
              <a:t>IMPACT METEN VOOR DE REGELING</a:t>
            </a:r>
          </a:p>
          <a:p>
            <a:r>
              <a:rPr lang="en-GB" dirty="0"/>
              <a:t> TOEKOMSTBESTENDIG WONEN</a:t>
            </a:r>
          </a:p>
        </p:txBody>
      </p:sp>
      <p:sp>
        <p:nvSpPr>
          <p:cNvPr id="8" name="Text Placeholder 7">
            <a:extLst>
              <a:ext uri="{FF2B5EF4-FFF2-40B4-BE49-F238E27FC236}">
                <a16:creationId xmlns:a16="http://schemas.microsoft.com/office/drawing/2014/main" id="{2B529A0C-6788-38F1-2DBA-7D7A4F2A957A}"/>
              </a:ext>
            </a:extLst>
          </p:cNvPr>
          <p:cNvSpPr>
            <a:spLocks noGrp="1"/>
          </p:cNvSpPr>
          <p:nvPr>
            <p:ph type="body" sz="quarter" idx="14"/>
          </p:nvPr>
        </p:nvSpPr>
        <p:spPr/>
        <p:txBody>
          <a:bodyPr>
            <a:normAutofit lnSpcReduction="10000"/>
          </a:bodyPr>
          <a:lstStyle/>
          <a:p>
            <a:r>
              <a:rPr lang="en-GB" dirty="0"/>
              <a:t>MEER DAN RENDEMENT</a:t>
            </a:r>
          </a:p>
        </p:txBody>
      </p:sp>
    </p:spTree>
    <p:extLst>
      <p:ext uri="{BB962C8B-B14F-4D97-AF65-F5344CB8AC3E}">
        <p14:creationId xmlns:p14="http://schemas.microsoft.com/office/powerpoint/2010/main" val="358121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0050-0EE6-E5F8-BC69-89C7277918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7C0E2C-EDDD-A353-0108-D62B6F777631}"/>
              </a:ext>
            </a:extLst>
          </p:cNvPr>
          <p:cNvSpPr>
            <a:spLocks noGrp="1"/>
          </p:cNvSpPr>
          <p:nvPr>
            <p:ph type="title"/>
          </p:nvPr>
        </p:nvSpPr>
        <p:spPr>
          <a:xfrm>
            <a:off x="437930" y="548702"/>
            <a:ext cx="11449270" cy="335422"/>
          </a:xfrm>
        </p:spPr>
        <p:txBody>
          <a:bodyPr>
            <a:normAutofit fontScale="90000"/>
          </a:bodyPr>
          <a:lstStyle/>
          <a:p>
            <a:r>
              <a:rPr lang="nl-NL"/>
              <a:t>STAPPEN IMPACT MANAGEMENT IN KAART</a:t>
            </a:r>
          </a:p>
        </p:txBody>
      </p:sp>
      <p:grpSp>
        <p:nvGrpSpPr>
          <p:cNvPr id="43" name="Group 55">
            <a:extLst>
              <a:ext uri="{FF2B5EF4-FFF2-40B4-BE49-F238E27FC236}">
                <a16:creationId xmlns:a16="http://schemas.microsoft.com/office/drawing/2014/main" id="{C2EEA650-78E2-B358-EFE4-0EC08C0CAD5E}"/>
              </a:ext>
            </a:extLst>
          </p:cNvPr>
          <p:cNvGrpSpPr/>
          <p:nvPr/>
        </p:nvGrpSpPr>
        <p:grpSpPr>
          <a:xfrm>
            <a:off x="3781673" y="2955179"/>
            <a:ext cx="1000407" cy="1191773"/>
            <a:chOff x="5638840" y="1713002"/>
            <a:chExt cx="1000407" cy="1191773"/>
          </a:xfrm>
        </p:grpSpPr>
        <p:pic>
          <p:nvPicPr>
            <p:cNvPr id="44" name="Picture 56">
              <a:extLst>
                <a:ext uri="{FF2B5EF4-FFF2-40B4-BE49-F238E27FC236}">
                  <a16:creationId xmlns:a16="http://schemas.microsoft.com/office/drawing/2014/main" id="{47693BBD-1C35-3101-DD95-AE8D1EE410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2831" y="1713002"/>
              <a:ext cx="768350" cy="768350"/>
            </a:xfrm>
            <a:prstGeom prst="rect">
              <a:avLst/>
            </a:prstGeom>
          </p:spPr>
        </p:pic>
        <p:pic>
          <p:nvPicPr>
            <p:cNvPr id="45" name="Picture 57">
              <a:extLst>
                <a:ext uri="{FF2B5EF4-FFF2-40B4-BE49-F238E27FC236}">
                  <a16:creationId xmlns:a16="http://schemas.microsoft.com/office/drawing/2014/main" id="{FF0515EF-A6BB-CEA4-3047-FAD7CFD984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38840" y="2481526"/>
              <a:ext cx="1000407" cy="423249"/>
            </a:xfrm>
            <a:prstGeom prst="rect">
              <a:avLst/>
            </a:prstGeom>
          </p:spPr>
        </p:pic>
      </p:grpSp>
      <p:sp>
        <p:nvSpPr>
          <p:cNvPr id="47" name="TextBox 46">
            <a:extLst>
              <a:ext uri="{FF2B5EF4-FFF2-40B4-BE49-F238E27FC236}">
                <a16:creationId xmlns:a16="http://schemas.microsoft.com/office/drawing/2014/main" id="{162227F1-591F-8DAA-B6D4-1530852FD06E}"/>
              </a:ext>
            </a:extLst>
          </p:cNvPr>
          <p:cNvSpPr txBox="1">
            <a:spLocks noChangeArrowheads="1"/>
          </p:cNvSpPr>
          <p:nvPr/>
        </p:nvSpPr>
        <p:spPr bwMode="auto">
          <a:xfrm>
            <a:off x="1391228" y="4301002"/>
            <a:ext cx="13771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kumimoji="0" lang="nl-NL" altLang="en-US" sz="14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Communicatie</a:t>
            </a:r>
          </a:p>
        </p:txBody>
      </p:sp>
      <p:pic>
        <p:nvPicPr>
          <p:cNvPr id="48" name="Graphic 47" descr="Lightbulb and gear outline">
            <a:extLst>
              <a:ext uri="{FF2B5EF4-FFF2-40B4-BE49-F238E27FC236}">
                <a16:creationId xmlns:a16="http://schemas.microsoft.com/office/drawing/2014/main" id="{7F63269C-67B1-7093-27D6-3AFBC53AAE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6474" y="2875983"/>
            <a:ext cx="1238400" cy="1238400"/>
          </a:xfrm>
          <a:prstGeom prst="rect">
            <a:avLst/>
          </a:prstGeom>
        </p:spPr>
      </p:pic>
      <p:sp>
        <p:nvSpPr>
          <p:cNvPr id="50" name="TextBox 48">
            <a:extLst>
              <a:ext uri="{FF2B5EF4-FFF2-40B4-BE49-F238E27FC236}">
                <a16:creationId xmlns:a16="http://schemas.microsoft.com/office/drawing/2014/main" id="{FD132FD3-9A24-6CBD-3EEB-331109C21645}"/>
              </a:ext>
            </a:extLst>
          </p:cNvPr>
          <p:cNvSpPr txBox="1">
            <a:spLocks noChangeArrowheads="1"/>
          </p:cNvSpPr>
          <p:nvPr/>
        </p:nvSpPr>
        <p:spPr bwMode="auto">
          <a:xfrm>
            <a:off x="6360137" y="4297126"/>
            <a:ext cx="1302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kumimoji="0" lang="nl-NL" altLang="en-US" sz="140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Leren</a:t>
            </a:r>
            <a:endParaRPr kumimoji="0" lang="nl-NL" altLang="en-US" sz="1600"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51" name="Graphic 50" descr="Information outline">
            <a:extLst>
              <a:ext uri="{FF2B5EF4-FFF2-40B4-BE49-F238E27FC236}">
                <a16:creationId xmlns:a16="http://schemas.microsoft.com/office/drawing/2014/main" id="{900168B3-4766-3FD9-39B9-94C1E5310A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2205" y="2932055"/>
            <a:ext cx="1238400" cy="1238400"/>
          </a:xfrm>
          <a:prstGeom prst="rect">
            <a:avLst/>
          </a:prstGeom>
        </p:spPr>
      </p:pic>
      <p:sp>
        <p:nvSpPr>
          <p:cNvPr id="57" name="TextBox 69">
            <a:extLst>
              <a:ext uri="{FF2B5EF4-FFF2-40B4-BE49-F238E27FC236}">
                <a16:creationId xmlns:a16="http://schemas.microsoft.com/office/drawing/2014/main" id="{12269CDD-CBAF-9ABF-F749-FE88F15B0953}"/>
              </a:ext>
            </a:extLst>
          </p:cNvPr>
          <p:cNvSpPr txBox="1">
            <a:spLocks noChangeArrowheads="1"/>
          </p:cNvSpPr>
          <p:nvPr/>
        </p:nvSpPr>
        <p:spPr bwMode="auto">
          <a:xfrm>
            <a:off x="8378643" y="4296937"/>
            <a:ext cx="14785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kumimoji="0" lang="nl-NL" altLang="en-US" sz="14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Sturen</a:t>
            </a:r>
          </a:p>
        </p:txBody>
      </p:sp>
      <p:sp>
        <p:nvSpPr>
          <p:cNvPr id="6" name="Tekstvak 5">
            <a:extLst>
              <a:ext uri="{FF2B5EF4-FFF2-40B4-BE49-F238E27FC236}">
                <a16:creationId xmlns:a16="http://schemas.microsoft.com/office/drawing/2014/main" id="{00449254-8F1D-F0E2-26C8-E5B827E3555B}"/>
              </a:ext>
            </a:extLst>
          </p:cNvPr>
          <p:cNvSpPr txBox="1"/>
          <p:nvPr/>
        </p:nvSpPr>
        <p:spPr>
          <a:xfrm>
            <a:off x="437930" y="957753"/>
            <a:ext cx="10831846" cy="307777"/>
          </a:xfrm>
          <a:prstGeom prst="rect">
            <a:avLst/>
          </a:prstGeom>
          <a:noFill/>
        </p:spPr>
        <p:txBody>
          <a:bodyPr wrap="square">
            <a:spAutoFit/>
          </a:bodyPr>
          <a:lstStyle/>
          <a:p>
            <a:r>
              <a:rPr lang="nl-NL" sz="1400" spc="150">
                <a:solidFill>
                  <a:srgbClr val="000000"/>
                </a:solidFill>
                <a:latin typeface="Montserrat Light" pitchFamily="2" charset="77"/>
              </a:rPr>
              <a:t>JE KAN IMPACT VIA DE VOLGENDE STAPPEN IN KAART BRENGEN</a:t>
            </a:r>
          </a:p>
        </p:txBody>
      </p:sp>
      <p:sp>
        <p:nvSpPr>
          <p:cNvPr id="4" name="Pijl: vijfhoek 3">
            <a:extLst>
              <a:ext uri="{FF2B5EF4-FFF2-40B4-BE49-F238E27FC236}">
                <a16:creationId xmlns:a16="http://schemas.microsoft.com/office/drawing/2014/main" id="{7DDAF589-CD08-EA56-FB0C-6F7C6C254D4E}"/>
              </a:ext>
            </a:extLst>
          </p:cNvPr>
          <p:cNvSpPr/>
          <p:nvPr/>
        </p:nvSpPr>
        <p:spPr>
          <a:xfrm>
            <a:off x="437930" y="3049055"/>
            <a:ext cx="2701765" cy="1325666"/>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b="1" dirty="0">
              <a:latin typeface="Lato Light" panose="020F0502020204030203" pitchFamily="34" charset="0"/>
              <a:ea typeface="Lato Light" panose="020F0502020204030203" pitchFamily="34" charset="0"/>
              <a:cs typeface="Lato Light" panose="020F0502020204030203" pitchFamily="34" charset="0"/>
            </a:endParaRPr>
          </a:p>
          <a:p>
            <a:pPr algn="ctr"/>
            <a:r>
              <a:rPr lang="nl-NL" sz="1600" b="1" dirty="0">
                <a:latin typeface="Lato Light" panose="020F0502020204030203" pitchFamily="34" charset="0"/>
                <a:ea typeface="Lato Light" panose="020F0502020204030203" pitchFamily="34" charset="0"/>
                <a:cs typeface="Lato Light" panose="020F0502020204030203" pitchFamily="34" charset="0"/>
              </a:rPr>
              <a:t>1. Impactstrategie</a:t>
            </a:r>
            <a:br>
              <a:rPr lang="nl-NL" sz="1600" b="1" dirty="0">
                <a:latin typeface="Lato Light" panose="020F0502020204030203" pitchFamily="34" charset="0"/>
                <a:ea typeface="Lato Light" panose="020F0502020204030203" pitchFamily="34" charset="0"/>
                <a:cs typeface="Lato Light" panose="020F0502020204030203" pitchFamily="34" charset="0"/>
              </a:rPr>
            </a:br>
            <a:r>
              <a:rPr lang="nl-NL" sz="1600" dirty="0">
                <a:latin typeface="Lato Light" panose="020F0502020204030203" pitchFamily="34" charset="0"/>
                <a:ea typeface="Lato Light" panose="020F0502020204030203" pitchFamily="34" charset="0"/>
                <a:cs typeface="Lato Light" panose="020F0502020204030203" pitchFamily="34" charset="0"/>
              </a:rPr>
              <a:t>Doelen bepalen &amp; Stakeholderanalyse</a:t>
            </a:r>
            <a:br>
              <a:rPr lang="nl-NL" sz="1600" dirty="0">
                <a:latin typeface="Lato Light" panose="020F0502020204030203" pitchFamily="34" charset="0"/>
                <a:ea typeface="Lato Light" panose="020F0502020204030203" pitchFamily="34" charset="0"/>
                <a:cs typeface="Lato Light" panose="020F0502020204030203" pitchFamily="34" charset="0"/>
              </a:rPr>
            </a:br>
            <a:r>
              <a:rPr lang="nl-NL" sz="16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7" name="Pijl: punthaak 6">
            <a:extLst>
              <a:ext uri="{FF2B5EF4-FFF2-40B4-BE49-F238E27FC236}">
                <a16:creationId xmlns:a16="http://schemas.microsoft.com/office/drawing/2014/main" id="{A154621A-242C-3FF3-642E-DF9C2BFE788F}"/>
              </a:ext>
            </a:extLst>
          </p:cNvPr>
          <p:cNvSpPr/>
          <p:nvPr/>
        </p:nvSpPr>
        <p:spPr>
          <a:xfrm>
            <a:off x="2355306" y="3049055"/>
            <a:ext cx="3429826" cy="1325666"/>
          </a:xfrm>
          <a:prstGeom prst="chevron">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600" b="1" dirty="0">
                <a:latin typeface="Lato Light" panose="020F0502020204030203" pitchFamily="34" charset="0"/>
                <a:ea typeface="Lato Light" panose="020F0502020204030203" pitchFamily="34" charset="0"/>
                <a:cs typeface="Lato Light" panose="020F0502020204030203" pitchFamily="34" charset="0"/>
              </a:rPr>
              <a:t>2. Verandertheorie</a:t>
            </a:r>
            <a:br>
              <a:rPr lang="nl-NL" sz="1600" b="1" dirty="0">
                <a:latin typeface="Lato Light" panose="020F0502020204030203" pitchFamily="34" charset="0"/>
                <a:ea typeface="Lato Light" panose="020F0502020204030203" pitchFamily="34" charset="0"/>
                <a:cs typeface="Lato Light" panose="020F0502020204030203" pitchFamily="34" charset="0"/>
              </a:rPr>
            </a:br>
            <a:r>
              <a:rPr lang="nl-NL" sz="1600" dirty="0">
                <a:latin typeface="Lato Light" panose="020F0502020204030203" pitchFamily="34" charset="0"/>
                <a:ea typeface="Lato Light" panose="020F0502020204030203" pitchFamily="34" charset="0"/>
                <a:cs typeface="Lato Light" panose="020F0502020204030203" pitchFamily="34" charset="0"/>
              </a:rPr>
              <a:t>Opstellen pad van verandering</a:t>
            </a:r>
          </a:p>
        </p:txBody>
      </p:sp>
      <p:sp>
        <p:nvSpPr>
          <p:cNvPr id="9" name="Pijl: punthaak 8">
            <a:extLst>
              <a:ext uri="{FF2B5EF4-FFF2-40B4-BE49-F238E27FC236}">
                <a16:creationId xmlns:a16="http://schemas.microsoft.com/office/drawing/2014/main" id="{A3781E6C-8312-4038-DF2F-430B09B550BE}"/>
              </a:ext>
            </a:extLst>
          </p:cNvPr>
          <p:cNvSpPr/>
          <p:nvPr/>
        </p:nvSpPr>
        <p:spPr>
          <a:xfrm>
            <a:off x="5060374" y="3049055"/>
            <a:ext cx="4106685" cy="1325666"/>
          </a:xfrm>
          <a:prstGeom prst="chevron">
            <a:avLst/>
          </a:prstGeom>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nl-NL"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3. Effectenkaart &amp; Meetplan</a:t>
            </a:r>
          </a:p>
          <a:p>
            <a:pPr algn="ctr"/>
            <a:r>
              <a:rPr lang="nl-NL"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Wat ga je meten?</a:t>
            </a:r>
          </a:p>
          <a:p>
            <a:pPr algn="ctr"/>
            <a:r>
              <a:rPr lang="nl-NL"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Hoe ga je dit meten?</a:t>
            </a:r>
            <a:br>
              <a:rPr lang="nl-NL"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endParaRPr lang="nl-NL" sz="16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Pijl: punthaak 9">
            <a:extLst>
              <a:ext uri="{FF2B5EF4-FFF2-40B4-BE49-F238E27FC236}">
                <a16:creationId xmlns:a16="http://schemas.microsoft.com/office/drawing/2014/main" id="{7FCCBDC6-0374-4B0E-15D7-1FB5FDD9375B}"/>
              </a:ext>
            </a:extLst>
          </p:cNvPr>
          <p:cNvSpPr/>
          <p:nvPr/>
        </p:nvSpPr>
        <p:spPr>
          <a:xfrm>
            <a:off x="8084127" y="3049055"/>
            <a:ext cx="3764235" cy="1325666"/>
          </a:xfrm>
          <a:prstGeom prst="chevron">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br>
              <a:rPr lang="nl-NL"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nl-NL"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4. Impact</a:t>
            </a:r>
          </a:p>
          <a:p>
            <a:pPr algn="ctr"/>
            <a:r>
              <a:rPr lang="nl-NL" sz="1600" dirty="0">
                <a:solidFill>
                  <a:schemeClr val="bg1"/>
                </a:solidFill>
                <a:latin typeface="Lato Light" panose="020F0502020204030203" pitchFamily="34" charset="0"/>
                <a:ea typeface="Lato Light" panose="020F0502020204030203" pitchFamily="34" charset="0"/>
                <a:cs typeface="Lato Light" panose="020F0502020204030203" pitchFamily="34" charset="0"/>
              </a:rPr>
              <a:t>Zicht op je maatschappelijke waarde</a:t>
            </a:r>
            <a:br>
              <a:rPr lang="nl-NL"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nl-NL" sz="16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1" name="Rechthoek 10">
            <a:extLst>
              <a:ext uri="{FF2B5EF4-FFF2-40B4-BE49-F238E27FC236}">
                <a16:creationId xmlns:a16="http://schemas.microsoft.com/office/drawing/2014/main" id="{2CD1902A-C934-19DD-40EE-549384071816}"/>
              </a:ext>
            </a:extLst>
          </p:cNvPr>
          <p:cNvSpPr/>
          <p:nvPr/>
        </p:nvSpPr>
        <p:spPr>
          <a:xfrm>
            <a:off x="437929" y="2167003"/>
            <a:ext cx="4660909" cy="3018773"/>
          </a:xfrm>
          <a:prstGeom prst="rect">
            <a:avLst/>
          </a:prstGeom>
          <a:noFill/>
          <a:ln w="1905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hthoek 12">
            <a:extLst>
              <a:ext uri="{FF2B5EF4-FFF2-40B4-BE49-F238E27FC236}">
                <a16:creationId xmlns:a16="http://schemas.microsoft.com/office/drawing/2014/main" id="{EAB35446-FBA1-6498-90FE-F90C6BDC743A}"/>
              </a:ext>
            </a:extLst>
          </p:cNvPr>
          <p:cNvSpPr/>
          <p:nvPr/>
        </p:nvSpPr>
        <p:spPr>
          <a:xfrm>
            <a:off x="8938521" y="2167003"/>
            <a:ext cx="2948679" cy="3018773"/>
          </a:xfrm>
          <a:prstGeom prst="rect">
            <a:avLst/>
          </a:prstGeom>
          <a:noFill/>
          <a:ln w="1905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kstvak 14">
            <a:extLst>
              <a:ext uri="{FF2B5EF4-FFF2-40B4-BE49-F238E27FC236}">
                <a16:creationId xmlns:a16="http://schemas.microsoft.com/office/drawing/2014/main" id="{A3ACAC68-13A6-51A1-CEC6-20C48940A986}"/>
              </a:ext>
            </a:extLst>
          </p:cNvPr>
          <p:cNvSpPr txBox="1"/>
          <p:nvPr/>
        </p:nvSpPr>
        <p:spPr>
          <a:xfrm>
            <a:off x="2149185" y="2237035"/>
            <a:ext cx="1238400" cy="338554"/>
          </a:xfrm>
          <a:prstGeom prst="rect">
            <a:avLst/>
          </a:prstGeom>
          <a:noFill/>
        </p:spPr>
        <p:txBody>
          <a:bodyPr wrap="square" rtlCol="0">
            <a:spAutoFit/>
          </a:bodyPr>
          <a:lstStyle/>
          <a:p>
            <a:r>
              <a:rPr lang="nl-NL" sz="1600" i="1">
                <a:latin typeface="Lato Light" panose="020F0502020204030203" pitchFamily="34" charset="0"/>
                <a:ea typeface="Lato Light" panose="020F0502020204030203" pitchFamily="34" charset="0"/>
                <a:cs typeface="Lato Light" panose="020F0502020204030203" pitchFamily="34" charset="0"/>
              </a:rPr>
              <a:t>Strategie</a:t>
            </a:r>
          </a:p>
        </p:txBody>
      </p:sp>
      <p:sp>
        <p:nvSpPr>
          <p:cNvPr id="16" name="Tekstvak 15">
            <a:extLst>
              <a:ext uri="{FF2B5EF4-FFF2-40B4-BE49-F238E27FC236}">
                <a16:creationId xmlns:a16="http://schemas.microsoft.com/office/drawing/2014/main" id="{CE076565-852A-39B4-71C7-BDA60AB338AC}"/>
              </a:ext>
            </a:extLst>
          </p:cNvPr>
          <p:cNvSpPr txBox="1"/>
          <p:nvPr/>
        </p:nvSpPr>
        <p:spPr>
          <a:xfrm>
            <a:off x="10042815" y="2237035"/>
            <a:ext cx="834603" cy="338554"/>
          </a:xfrm>
          <a:prstGeom prst="rect">
            <a:avLst/>
          </a:prstGeom>
          <a:noFill/>
        </p:spPr>
        <p:txBody>
          <a:bodyPr wrap="square" rtlCol="0">
            <a:spAutoFit/>
          </a:bodyPr>
          <a:lstStyle/>
          <a:p>
            <a:r>
              <a:rPr lang="nl-NL" sz="1600" i="1">
                <a:latin typeface="Lato Light" panose="020F0502020204030203" pitchFamily="34" charset="0"/>
                <a:ea typeface="Lato Light" panose="020F0502020204030203" pitchFamily="34" charset="0"/>
                <a:cs typeface="Lato Light" panose="020F0502020204030203" pitchFamily="34" charset="0"/>
              </a:rPr>
              <a:t>Sturen</a:t>
            </a:r>
          </a:p>
        </p:txBody>
      </p:sp>
      <p:sp>
        <p:nvSpPr>
          <p:cNvPr id="17" name="Rechthoek 16">
            <a:extLst>
              <a:ext uri="{FF2B5EF4-FFF2-40B4-BE49-F238E27FC236}">
                <a16:creationId xmlns:a16="http://schemas.microsoft.com/office/drawing/2014/main" id="{4AC0BF90-9F90-193D-E1AA-7ADA9EFC0128}"/>
              </a:ext>
            </a:extLst>
          </p:cNvPr>
          <p:cNvSpPr/>
          <p:nvPr/>
        </p:nvSpPr>
        <p:spPr>
          <a:xfrm>
            <a:off x="5098840" y="2167968"/>
            <a:ext cx="3839680" cy="3018773"/>
          </a:xfrm>
          <a:prstGeom prst="rect">
            <a:avLst/>
          </a:prstGeom>
          <a:noFill/>
          <a:ln w="1905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Lato Light" panose="020F0502020204030203" pitchFamily="34" charset="0"/>
              <a:ea typeface="Lato Light" panose="020F0502020204030203" pitchFamily="34" charset="0"/>
              <a:cs typeface="Lato Light" panose="020F0502020204030203" pitchFamily="34" charset="0"/>
            </a:endParaRPr>
          </a:p>
        </p:txBody>
      </p:sp>
      <p:sp>
        <p:nvSpPr>
          <p:cNvPr id="19" name="Tekstvak 18">
            <a:extLst>
              <a:ext uri="{FF2B5EF4-FFF2-40B4-BE49-F238E27FC236}">
                <a16:creationId xmlns:a16="http://schemas.microsoft.com/office/drawing/2014/main" id="{6E014708-0DE9-F79A-61F4-41704740C174}"/>
              </a:ext>
            </a:extLst>
          </p:cNvPr>
          <p:cNvSpPr txBox="1"/>
          <p:nvPr/>
        </p:nvSpPr>
        <p:spPr>
          <a:xfrm>
            <a:off x="5940573" y="2237035"/>
            <a:ext cx="1832963" cy="338554"/>
          </a:xfrm>
          <a:prstGeom prst="rect">
            <a:avLst/>
          </a:prstGeom>
          <a:noFill/>
        </p:spPr>
        <p:txBody>
          <a:bodyPr wrap="square" rtlCol="0">
            <a:spAutoFit/>
          </a:bodyPr>
          <a:lstStyle/>
          <a:p>
            <a:r>
              <a:rPr lang="nl-NL" sz="1600" i="1" dirty="0">
                <a:latin typeface="Lato Light" panose="020F0502020204030203" pitchFamily="34" charset="0"/>
                <a:ea typeface="Lato Light" panose="020F0502020204030203" pitchFamily="34" charset="0"/>
                <a:cs typeface="Lato Light" panose="020F0502020204030203" pitchFamily="34" charset="0"/>
              </a:rPr>
              <a:t>Leren en verbeteren</a:t>
            </a:r>
          </a:p>
        </p:txBody>
      </p:sp>
      <p:sp>
        <p:nvSpPr>
          <p:cNvPr id="20" name="Tekstvak 19">
            <a:extLst>
              <a:ext uri="{FF2B5EF4-FFF2-40B4-BE49-F238E27FC236}">
                <a16:creationId xmlns:a16="http://schemas.microsoft.com/office/drawing/2014/main" id="{E70B8993-79B9-A049-77E5-9B9EC152F997}"/>
              </a:ext>
            </a:extLst>
          </p:cNvPr>
          <p:cNvSpPr txBox="1"/>
          <p:nvPr/>
        </p:nvSpPr>
        <p:spPr>
          <a:xfrm>
            <a:off x="6126570" y="1388388"/>
            <a:ext cx="1771989" cy="338554"/>
          </a:xfrm>
          <a:prstGeom prst="rect">
            <a:avLst/>
          </a:prstGeom>
          <a:noFill/>
        </p:spPr>
        <p:txBody>
          <a:bodyPr wrap="square" rtlCol="0">
            <a:spAutoFit/>
          </a:bodyPr>
          <a:lstStyle/>
          <a:p>
            <a:r>
              <a:rPr lang="nl-NL" sz="1600" i="1">
                <a:latin typeface="Lato Light" panose="020F0502020204030203" pitchFamily="34" charset="0"/>
                <a:ea typeface="Lato Light" panose="020F0502020204030203" pitchFamily="34" charset="0"/>
                <a:cs typeface="Lato Light" panose="020F0502020204030203" pitchFamily="34" charset="0"/>
              </a:rPr>
              <a:t>Communiceren</a:t>
            </a:r>
          </a:p>
        </p:txBody>
      </p:sp>
      <p:sp>
        <p:nvSpPr>
          <p:cNvPr id="23" name="Linkeraccolade 22">
            <a:extLst>
              <a:ext uri="{FF2B5EF4-FFF2-40B4-BE49-F238E27FC236}">
                <a16:creationId xmlns:a16="http://schemas.microsoft.com/office/drawing/2014/main" id="{870052AC-CA87-0F92-AA4D-2758FEA613DA}"/>
              </a:ext>
            </a:extLst>
          </p:cNvPr>
          <p:cNvSpPr/>
          <p:nvPr/>
        </p:nvSpPr>
        <p:spPr>
          <a:xfrm rot="5400000">
            <a:off x="6185435" y="-2087042"/>
            <a:ext cx="466790" cy="8041299"/>
          </a:xfrm>
          <a:prstGeom prst="leftBrace">
            <a:avLst>
              <a:gd name="adj1" fmla="val 0"/>
              <a:gd name="adj2" fmla="val 44044"/>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1094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03A0-48E3-AE4A-F139-6E758229F320}"/>
              </a:ext>
            </a:extLst>
          </p:cNvPr>
          <p:cNvSpPr>
            <a:spLocks noGrp="1"/>
          </p:cNvSpPr>
          <p:nvPr>
            <p:ph type="title"/>
          </p:nvPr>
        </p:nvSpPr>
        <p:spPr/>
        <p:txBody>
          <a:bodyPr/>
          <a:lstStyle/>
          <a:p>
            <a:r>
              <a:rPr lang="nl-NL" dirty="0"/>
              <a:t>VERANDERTHEORIE</a:t>
            </a:r>
          </a:p>
        </p:txBody>
      </p:sp>
      <p:sp>
        <p:nvSpPr>
          <p:cNvPr id="3" name="Text Placeholder 2">
            <a:extLst>
              <a:ext uri="{FF2B5EF4-FFF2-40B4-BE49-F238E27FC236}">
                <a16:creationId xmlns:a16="http://schemas.microsoft.com/office/drawing/2014/main" id="{F62405E2-858A-998C-AFCF-8E1730736ADC}"/>
              </a:ext>
            </a:extLst>
          </p:cNvPr>
          <p:cNvSpPr>
            <a:spLocks noGrp="1"/>
          </p:cNvSpPr>
          <p:nvPr>
            <p:ph type="body" idx="1"/>
          </p:nvPr>
        </p:nvSpPr>
        <p:spPr/>
        <p:txBody>
          <a:bodyPr/>
          <a:lstStyle/>
          <a:p>
            <a:r>
              <a:rPr lang="nl-NL" dirty="0"/>
              <a:t>CONCEPT VOOR TOEKOMSTBESTENDIG WONEN</a:t>
            </a:r>
          </a:p>
        </p:txBody>
      </p:sp>
      <p:sp>
        <p:nvSpPr>
          <p:cNvPr id="5" name="Rechthoek 45">
            <a:extLst>
              <a:ext uri="{FF2B5EF4-FFF2-40B4-BE49-F238E27FC236}">
                <a16:creationId xmlns:a16="http://schemas.microsoft.com/office/drawing/2014/main" id="{1592B53D-8D3D-54F2-3D70-CCA7C6E5F928}"/>
              </a:ext>
            </a:extLst>
          </p:cNvPr>
          <p:cNvSpPr/>
          <p:nvPr/>
        </p:nvSpPr>
        <p:spPr>
          <a:xfrm>
            <a:off x="3479215" y="2236136"/>
            <a:ext cx="5261308" cy="108000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 name="Rechthoek 46">
            <a:extLst>
              <a:ext uri="{FF2B5EF4-FFF2-40B4-BE49-F238E27FC236}">
                <a16:creationId xmlns:a16="http://schemas.microsoft.com/office/drawing/2014/main" id="{CB558FD8-3983-F49D-CE6D-FD0B50873F7D}"/>
              </a:ext>
            </a:extLst>
          </p:cNvPr>
          <p:cNvSpPr/>
          <p:nvPr/>
        </p:nvSpPr>
        <p:spPr>
          <a:xfrm>
            <a:off x="438471" y="2236136"/>
            <a:ext cx="3040744" cy="108000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noProof="0">
              <a:solidFill>
                <a:srgbClr val="201B5C"/>
              </a:solidFill>
              <a:latin typeface="Lato Light" panose="020F0302020204030203" pitchFamily="34" charset="77"/>
            </a:endParaRPr>
          </a:p>
        </p:txBody>
      </p:sp>
      <p:sp>
        <p:nvSpPr>
          <p:cNvPr id="7" name="Rechthoek 51">
            <a:extLst>
              <a:ext uri="{FF2B5EF4-FFF2-40B4-BE49-F238E27FC236}">
                <a16:creationId xmlns:a16="http://schemas.microsoft.com/office/drawing/2014/main" id="{2516A811-9E08-E31E-3146-C004F1540787}"/>
              </a:ext>
            </a:extLst>
          </p:cNvPr>
          <p:cNvSpPr/>
          <p:nvPr/>
        </p:nvSpPr>
        <p:spPr>
          <a:xfrm>
            <a:off x="8740523" y="2236136"/>
            <a:ext cx="3118101" cy="1080000"/>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Rectangle: Rounded Corners 7">
            <a:extLst>
              <a:ext uri="{FF2B5EF4-FFF2-40B4-BE49-F238E27FC236}">
                <a16:creationId xmlns:a16="http://schemas.microsoft.com/office/drawing/2014/main" id="{0955A8F6-476C-795D-F393-091F728B59C8}"/>
              </a:ext>
            </a:extLst>
          </p:cNvPr>
          <p:cNvSpPr/>
          <p:nvPr/>
        </p:nvSpPr>
        <p:spPr>
          <a:xfrm>
            <a:off x="2820362" y="2524186"/>
            <a:ext cx="1374543" cy="5919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noProof="0">
                <a:latin typeface="Lato Light" panose="020F0302020204030203" pitchFamily="34" charset="0"/>
              </a:rPr>
              <a:t>Activiteiten</a:t>
            </a:r>
          </a:p>
        </p:txBody>
      </p:sp>
      <p:sp>
        <p:nvSpPr>
          <p:cNvPr id="9" name="Rectangle: Rounded Corners 6">
            <a:extLst>
              <a:ext uri="{FF2B5EF4-FFF2-40B4-BE49-F238E27FC236}">
                <a16:creationId xmlns:a16="http://schemas.microsoft.com/office/drawing/2014/main" id="{C0086B58-A427-9200-9683-096D2A937766}"/>
              </a:ext>
            </a:extLst>
          </p:cNvPr>
          <p:cNvSpPr/>
          <p:nvPr/>
        </p:nvSpPr>
        <p:spPr>
          <a:xfrm>
            <a:off x="9556230" y="2524186"/>
            <a:ext cx="1374543" cy="5919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noProof="0">
                <a:latin typeface="Lato Light" panose="020F0302020204030203" pitchFamily="34" charset="0"/>
              </a:rPr>
              <a:t>Impact</a:t>
            </a:r>
          </a:p>
        </p:txBody>
      </p:sp>
      <p:cxnSp>
        <p:nvCxnSpPr>
          <p:cNvPr id="10" name="Straight Arrow Connector 14">
            <a:extLst>
              <a:ext uri="{FF2B5EF4-FFF2-40B4-BE49-F238E27FC236}">
                <a16:creationId xmlns:a16="http://schemas.microsoft.com/office/drawing/2014/main" id="{624EA23F-4664-0A6B-B69E-D4AD7194A5C6}"/>
              </a:ext>
            </a:extLst>
          </p:cNvPr>
          <p:cNvCxnSpPr>
            <a:cxnSpLocks/>
            <a:stCxn id="8" idx="3"/>
            <a:endCxn id="19" idx="1"/>
          </p:cNvCxnSpPr>
          <p:nvPr/>
        </p:nvCxnSpPr>
        <p:spPr>
          <a:xfrm flipV="1">
            <a:off x="4194905" y="2813051"/>
            <a:ext cx="865195" cy="71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EC8B8-9274-6EBF-070D-147FE62FBBEF}"/>
              </a:ext>
            </a:extLst>
          </p:cNvPr>
          <p:cNvCxnSpPr>
            <a:cxnSpLocks/>
            <a:stCxn id="19" idx="3"/>
          </p:cNvCxnSpPr>
          <p:nvPr/>
        </p:nvCxnSpPr>
        <p:spPr>
          <a:xfrm>
            <a:off x="6434643" y="2813051"/>
            <a:ext cx="40808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kstvak 28">
            <a:extLst>
              <a:ext uri="{FF2B5EF4-FFF2-40B4-BE49-F238E27FC236}">
                <a16:creationId xmlns:a16="http://schemas.microsoft.com/office/drawing/2014/main" id="{5D638E0C-6934-A578-D17A-C06B50FA92ED}"/>
              </a:ext>
            </a:extLst>
          </p:cNvPr>
          <p:cNvSpPr txBox="1"/>
          <p:nvPr/>
        </p:nvSpPr>
        <p:spPr>
          <a:xfrm>
            <a:off x="538365" y="3349173"/>
            <a:ext cx="1584000" cy="2585323"/>
          </a:xfrm>
          <a:prstGeom prst="rect">
            <a:avLst/>
          </a:prstGeom>
          <a:noFill/>
        </p:spPr>
        <p:txBody>
          <a:bodyPr wrap="square" rtlCol="0">
            <a:spAutoFit/>
          </a:bodyPr>
          <a:lstStyle/>
          <a:p>
            <a:pPr marL="171450" indent="-171450">
              <a:buFont typeface="Arial" panose="020B0604020202020204" pitchFamily="34" charset="0"/>
              <a:buChar char="•"/>
            </a:pPr>
            <a:r>
              <a:rPr lang="nl-NL" dirty="0">
                <a:solidFill>
                  <a:srgbClr val="201B5C"/>
                </a:solidFill>
                <a:latin typeface="Lato Light" panose="020F0302020204030203" pitchFamily="34" charset="77"/>
              </a:rPr>
              <a:t>Provinciale middelen (€ 95m)</a:t>
            </a:r>
          </a:p>
          <a:p>
            <a:pPr marL="171450" indent="-171450">
              <a:buFont typeface="Arial" panose="020B0604020202020204" pitchFamily="34" charset="0"/>
              <a:buChar char="•"/>
            </a:pPr>
            <a:r>
              <a:rPr lang="nl-NL" noProof="0" dirty="0">
                <a:solidFill>
                  <a:srgbClr val="201B5C"/>
                </a:solidFill>
                <a:latin typeface="Lato Light" panose="020F0302020204030203" pitchFamily="34" charset="77"/>
              </a:rPr>
              <a:t>Gemeentelijke </a:t>
            </a:r>
            <a:r>
              <a:rPr lang="nl-NL" noProof="0" dirty="0" err="1">
                <a:solidFill>
                  <a:srgbClr val="201B5C"/>
                </a:solidFill>
                <a:latin typeface="Lato Light" panose="020F0302020204030203" pitchFamily="34" charset="77"/>
              </a:rPr>
              <a:t>co-financiering</a:t>
            </a:r>
            <a:r>
              <a:rPr lang="nl-NL" noProof="0" dirty="0">
                <a:solidFill>
                  <a:srgbClr val="201B5C"/>
                </a:solidFill>
                <a:latin typeface="Lato Light" panose="020F0302020204030203" pitchFamily="34" charset="77"/>
              </a:rPr>
              <a:t> (50%)</a:t>
            </a:r>
          </a:p>
          <a:p>
            <a:pPr marL="171450" indent="-171450">
              <a:buFont typeface="Arial" panose="020B0604020202020204" pitchFamily="34" charset="0"/>
              <a:buChar char="•"/>
            </a:pPr>
            <a:r>
              <a:rPr lang="nl-NL" dirty="0">
                <a:solidFill>
                  <a:srgbClr val="201B5C"/>
                </a:solidFill>
                <a:latin typeface="Lato Light" panose="020F0302020204030203" pitchFamily="34" charset="77"/>
              </a:rPr>
              <a:t>Uitvoering door </a:t>
            </a:r>
            <a:r>
              <a:rPr lang="nl-NL" dirty="0" err="1">
                <a:solidFill>
                  <a:srgbClr val="201B5C"/>
                </a:solidFill>
                <a:latin typeface="Lato Light" panose="020F0302020204030203" pitchFamily="34" charset="77"/>
              </a:rPr>
              <a:t>SVn</a:t>
            </a:r>
            <a:endParaRPr lang="nl-NL" noProof="0" dirty="0">
              <a:solidFill>
                <a:srgbClr val="201B5C"/>
              </a:solidFill>
              <a:latin typeface="Lato Light" panose="020F0302020204030203" pitchFamily="34" charset="77"/>
            </a:endParaRPr>
          </a:p>
        </p:txBody>
      </p:sp>
      <p:sp>
        <p:nvSpPr>
          <p:cNvPr id="14" name="Tekstvak 42">
            <a:extLst>
              <a:ext uri="{FF2B5EF4-FFF2-40B4-BE49-F238E27FC236}">
                <a16:creationId xmlns:a16="http://schemas.microsoft.com/office/drawing/2014/main" id="{D7EC6339-6112-5D58-29F4-F1FAF24B7BA7}"/>
              </a:ext>
            </a:extLst>
          </p:cNvPr>
          <p:cNvSpPr txBox="1"/>
          <p:nvPr/>
        </p:nvSpPr>
        <p:spPr>
          <a:xfrm>
            <a:off x="2320992" y="3349173"/>
            <a:ext cx="2279884" cy="2585323"/>
          </a:xfrm>
          <a:prstGeom prst="rect">
            <a:avLst/>
          </a:prstGeom>
          <a:noFill/>
        </p:spPr>
        <p:txBody>
          <a:bodyPr wrap="square" rtlCol="0">
            <a:spAutoFit/>
          </a:bodyPr>
          <a:lstStyle/>
          <a:p>
            <a:pPr marL="171450" indent="-171450">
              <a:buFont typeface="Arial" panose="020B0604020202020204" pitchFamily="34" charset="0"/>
              <a:buChar char="•"/>
            </a:pPr>
            <a:r>
              <a:rPr lang="nl-NL" noProof="0" dirty="0">
                <a:solidFill>
                  <a:srgbClr val="201B5C"/>
                </a:solidFill>
                <a:latin typeface="Lato Light" panose="020F0302020204030203" pitchFamily="34" charset="77"/>
              </a:rPr>
              <a:t>Verstrekken van leningen aan woningeigenaren</a:t>
            </a:r>
          </a:p>
          <a:p>
            <a:pPr marL="171450" indent="-171450">
              <a:buFont typeface="Arial" panose="020B0604020202020204" pitchFamily="34" charset="0"/>
              <a:buChar char="•"/>
            </a:pPr>
            <a:r>
              <a:rPr lang="nl-NL" noProof="0" dirty="0">
                <a:solidFill>
                  <a:srgbClr val="201B5C"/>
                </a:solidFill>
                <a:latin typeface="Lato Light" panose="020F0302020204030203" pitchFamily="34" charset="77"/>
              </a:rPr>
              <a:t>Beoordeling aanvragen via gemeente + </a:t>
            </a:r>
            <a:r>
              <a:rPr lang="nl-NL" noProof="0" dirty="0" err="1">
                <a:solidFill>
                  <a:srgbClr val="201B5C"/>
                </a:solidFill>
                <a:latin typeface="Lato Light" panose="020F0302020204030203" pitchFamily="34" charset="77"/>
              </a:rPr>
              <a:t>SVn</a:t>
            </a:r>
            <a:endParaRPr lang="nl-NL" noProof="0" dirty="0">
              <a:solidFill>
                <a:srgbClr val="201B5C"/>
              </a:solidFill>
              <a:latin typeface="Lato Light" panose="020F0302020204030203" pitchFamily="34" charset="77"/>
            </a:endParaRPr>
          </a:p>
          <a:p>
            <a:pPr marL="171450" indent="-171450">
              <a:buFont typeface="Arial" panose="020B0604020202020204" pitchFamily="34" charset="0"/>
              <a:buChar char="•"/>
            </a:pPr>
            <a:r>
              <a:rPr lang="nl-NL" noProof="0" dirty="0">
                <a:solidFill>
                  <a:srgbClr val="201B5C"/>
                </a:solidFill>
                <a:latin typeface="Lato Light" panose="020F0302020204030203" pitchFamily="34" charset="77"/>
              </a:rPr>
              <a:t>Communicatie en promotie door gemeenten </a:t>
            </a:r>
            <a:endParaRPr lang="nl-NL" dirty="0">
              <a:solidFill>
                <a:srgbClr val="201B5C"/>
              </a:solidFill>
              <a:latin typeface="Lato Light" panose="020F0302020204030203" pitchFamily="34" charset="77"/>
            </a:endParaRPr>
          </a:p>
        </p:txBody>
      </p:sp>
      <p:sp>
        <p:nvSpPr>
          <p:cNvPr id="15" name="Tekstvak 43">
            <a:extLst>
              <a:ext uri="{FF2B5EF4-FFF2-40B4-BE49-F238E27FC236}">
                <a16:creationId xmlns:a16="http://schemas.microsoft.com/office/drawing/2014/main" id="{7D0C22F6-5CAC-7A12-BE89-DCC39D7C2EAF}"/>
              </a:ext>
            </a:extLst>
          </p:cNvPr>
          <p:cNvSpPr txBox="1"/>
          <p:nvPr/>
        </p:nvSpPr>
        <p:spPr>
          <a:xfrm>
            <a:off x="6981600" y="3386199"/>
            <a:ext cx="2422281" cy="2585323"/>
          </a:xfrm>
          <a:prstGeom prst="rect">
            <a:avLst/>
          </a:prstGeom>
          <a:noFill/>
        </p:spPr>
        <p:txBody>
          <a:bodyPr wrap="square" rtlCol="0">
            <a:spAutoFit/>
          </a:bodyPr>
          <a:lstStyle/>
          <a:p>
            <a:pPr marL="171450" indent="-171450">
              <a:buFont typeface="Arial" panose="020B0604020202020204" pitchFamily="34" charset="0"/>
              <a:buChar char="•"/>
            </a:pPr>
            <a:r>
              <a:rPr lang="nl-NL" dirty="0">
                <a:solidFill>
                  <a:srgbClr val="201B5C"/>
                </a:solidFill>
                <a:latin typeface="Lato Light" panose="020F0302020204030203" pitchFamily="34" charset="77"/>
              </a:rPr>
              <a:t>XX woningen verduurzaamd</a:t>
            </a:r>
          </a:p>
          <a:p>
            <a:pPr marL="171450" indent="-171450">
              <a:buFont typeface="Arial" panose="020B0604020202020204" pitchFamily="34" charset="0"/>
              <a:buChar char="•"/>
            </a:pPr>
            <a:r>
              <a:rPr lang="nl-NL" dirty="0">
                <a:solidFill>
                  <a:srgbClr val="201B5C"/>
                </a:solidFill>
                <a:latin typeface="Lato Light" panose="020F0302020204030203" pitchFamily="34" charset="77"/>
              </a:rPr>
              <a:t>XX woningen levensloopbestendig gemaakt</a:t>
            </a:r>
          </a:p>
          <a:p>
            <a:pPr marL="171450" indent="-171450">
              <a:buFont typeface="Arial" panose="020B0604020202020204" pitchFamily="34" charset="0"/>
              <a:buChar char="•"/>
            </a:pPr>
            <a:r>
              <a:rPr lang="nl-NL" dirty="0">
                <a:solidFill>
                  <a:srgbClr val="201B5C"/>
                </a:solidFill>
                <a:latin typeface="Lato Light" panose="020F0302020204030203" pitchFamily="34" charset="77"/>
              </a:rPr>
              <a:t>Lagere energielasten voor XX bewoners</a:t>
            </a:r>
          </a:p>
          <a:p>
            <a:pPr marL="171450" indent="-171450">
              <a:buFont typeface="Arial" panose="020B0604020202020204" pitchFamily="34" charset="0"/>
              <a:buChar char="•"/>
            </a:pPr>
            <a:r>
              <a:rPr lang="nl-NL" dirty="0">
                <a:solidFill>
                  <a:srgbClr val="201B5C"/>
                </a:solidFill>
                <a:latin typeface="Lato Light" panose="020F0302020204030203" pitchFamily="34" charset="77"/>
              </a:rPr>
              <a:t>Specifieke doelgroepen?</a:t>
            </a:r>
          </a:p>
        </p:txBody>
      </p:sp>
      <p:sp>
        <p:nvSpPr>
          <p:cNvPr id="16" name="Tekstvak 44">
            <a:extLst>
              <a:ext uri="{FF2B5EF4-FFF2-40B4-BE49-F238E27FC236}">
                <a16:creationId xmlns:a16="http://schemas.microsoft.com/office/drawing/2014/main" id="{69A80CBF-13B7-71CE-4363-94F13E31CCBE}"/>
              </a:ext>
            </a:extLst>
          </p:cNvPr>
          <p:cNvSpPr txBox="1"/>
          <p:nvPr/>
        </p:nvSpPr>
        <p:spPr>
          <a:xfrm>
            <a:off x="9237443" y="3386199"/>
            <a:ext cx="2915194" cy="2862322"/>
          </a:xfrm>
          <a:prstGeom prst="rect">
            <a:avLst/>
          </a:prstGeom>
          <a:noFill/>
        </p:spPr>
        <p:txBody>
          <a:bodyPr wrap="square" rtlCol="0">
            <a:spAutoFit/>
          </a:bodyPr>
          <a:lstStyle>
            <a:defPPr>
              <a:defRPr lang="en-US"/>
            </a:defPPr>
            <a:lvl1pPr>
              <a:defRPr sz="1100">
                <a:solidFill>
                  <a:srgbClr val="201B5C"/>
                </a:solidFill>
                <a:latin typeface="Lato Light" panose="020F0302020204030203" pitchFamily="34" charset="77"/>
              </a:defRPr>
            </a:lvl1pPr>
          </a:lstStyle>
          <a:p>
            <a:pPr marL="285750" indent="-285750">
              <a:buFont typeface="Arial" panose="020B0604020202020204" pitchFamily="34" charset="0"/>
              <a:buChar char="•"/>
            </a:pPr>
            <a:r>
              <a:rPr lang="nl-NL" sz="1800" dirty="0"/>
              <a:t>Bijdrage aan 55% CO2-reductie in 2030 en klimaatneutraal Gelderland in 2050</a:t>
            </a:r>
          </a:p>
          <a:p>
            <a:pPr marL="285750" indent="-285750">
              <a:buFont typeface="Arial" panose="020B0604020202020204" pitchFamily="34" charset="0"/>
              <a:buChar char="•"/>
            </a:pPr>
            <a:r>
              <a:rPr lang="nl-NL" sz="1800" dirty="0"/>
              <a:t>Minder energiearmoede onder Gelderse huishoudens</a:t>
            </a:r>
          </a:p>
          <a:p>
            <a:pPr marL="285750" indent="-285750">
              <a:buFont typeface="Arial" panose="020B0604020202020204" pitchFamily="34" charset="0"/>
              <a:buChar char="•"/>
            </a:pPr>
            <a:r>
              <a:rPr lang="nl-NL" sz="1800" dirty="0"/>
              <a:t>Meer ouderen die langer zelfstandig thuis kunnen wonen</a:t>
            </a:r>
          </a:p>
        </p:txBody>
      </p:sp>
      <p:sp>
        <p:nvSpPr>
          <p:cNvPr id="17" name="Tekstvak 47">
            <a:extLst>
              <a:ext uri="{FF2B5EF4-FFF2-40B4-BE49-F238E27FC236}">
                <a16:creationId xmlns:a16="http://schemas.microsoft.com/office/drawing/2014/main" id="{99CB7779-51CF-BB0D-4DFB-AB1CE3EAD639}"/>
              </a:ext>
            </a:extLst>
          </p:cNvPr>
          <p:cNvSpPr txBox="1"/>
          <p:nvPr/>
        </p:nvSpPr>
        <p:spPr>
          <a:xfrm>
            <a:off x="5407316" y="2245793"/>
            <a:ext cx="827471" cy="261610"/>
          </a:xfrm>
          <a:prstGeom prst="rect">
            <a:avLst/>
          </a:prstGeom>
          <a:noFill/>
        </p:spPr>
        <p:txBody>
          <a:bodyPr wrap="none" rtlCol="0">
            <a:spAutoFit/>
          </a:bodyPr>
          <a:lstStyle/>
          <a:p>
            <a:pPr algn="ctr"/>
            <a:r>
              <a:rPr lang="nl-NL" sz="1100" dirty="0">
                <a:solidFill>
                  <a:srgbClr val="201B5C"/>
                </a:solidFill>
                <a:latin typeface="Lato Light" panose="020F0302020204030203" pitchFamily="34" charset="77"/>
              </a:rPr>
              <a:t>D</a:t>
            </a:r>
            <a:r>
              <a:rPr lang="nl-NL" sz="1100" noProof="0" dirty="0" err="1">
                <a:solidFill>
                  <a:srgbClr val="201B5C"/>
                </a:solidFill>
                <a:latin typeface="Lato Light" panose="020F0302020204030203" pitchFamily="34" charset="77"/>
              </a:rPr>
              <a:t>oelgroep</a:t>
            </a:r>
            <a:endParaRPr lang="nl-NL" sz="1100" noProof="0" dirty="0">
              <a:solidFill>
                <a:srgbClr val="201B5C"/>
              </a:solidFill>
              <a:latin typeface="Lato Light" panose="020F0302020204030203" pitchFamily="34" charset="77"/>
            </a:endParaRPr>
          </a:p>
        </p:txBody>
      </p:sp>
      <p:sp>
        <p:nvSpPr>
          <p:cNvPr id="18" name="Tekstvak 48">
            <a:extLst>
              <a:ext uri="{FF2B5EF4-FFF2-40B4-BE49-F238E27FC236}">
                <a16:creationId xmlns:a16="http://schemas.microsoft.com/office/drawing/2014/main" id="{944101A3-F535-B9CD-08FF-C482922F6654}"/>
              </a:ext>
            </a:extLst>
          </p:cNvPr>
          <p:cNvSpPr txBox="1"/>
          <p:nvPr/>
        </p:nvSpPr>
        <p:spPr>
          <a:xfrm>
            <a:off x="1183524" y="2245793"/>
            <a:ext cx="1217064" cy="261610"/>
          </a:xfrm>
          <a:prstGeom prst="rect">
            <a:avLst/>
          </a:prstGeom>
          <a:noFill/>
        </p:spPr>
        <p:txBody>
          <a:bodyPr wrap="square" rtlCol="0">
            <a:spAutoFit/>
          </a:bodyPr>
          <a:lstStyle/>
          <a:p>
            <a:pPr algn="ctr"/>
            <a:r>
              <a:rPr lang="nl-NL" sz="1100" noProof="0" dirty="0">
                <a:solidFill>
                  <a:srgbClr val="201B5C"/>
                </a:solidFill>
                <a:latin typeface="Lato Light" panose="020F0302020204030203" pitchFamily="34" charset="77"/>
              </a:rPr>
              <a:t>Organisatie</a:t>
            </a:r>
          </a:p>
        </p:txBody>
      </p:sp>
      <p:sp>
        <p:nvSpPr>
          <p:cNvPr id="19" name="Rectangle: Rounded Corners 6">
            <a:extLst>
              <a:ext uri="{FF2B5EF4-FFF2-40B4-BE49-F238E27FC236}">
                <a16:creationId xmlns:a16="http://schemas.microsoft.com/office/drawing/2014/main" id="{5023A1C2-E7CE-222C-804B-AFC5E8A5A7DE}"/>
              </a:ext>
            </a:extLst>
          </p:cNvPr>
          <p:cNvSpPr/>
          <p:nvPr/>
        </p:nvSpPr>
        <p:spPr>
          <a:xfrm>
            <a:off x="5060100" y="2517060"/>
            <a:ext cx="1374543" cy="59198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noProof="0">
                <a:latin typeface="Lato Light" panose="020F0302020204030203" pitchFamily="34" charset="0"/>
              </a:rPr>
              <a:t>Output</a:t>
            </a:r>
          </a:p>
        </p:txBody>
      </p:sp>
      <p:sp>
        <p:nvSpPr>
          <p:cNvPr id="20" name="Tekstvak 50">
            <a:extLst>
              <a:ext uri="{FF2B5EF4-FFF2-40B4-BE49-F238E27FC236}">
                <a16:creationId xmlns:a16="http://schemas.microsoft.com/office/drawing/2014/main" id="{5DA4FC79-56FA-5C1A-B5EA-E98781D95A75}"/>
              </a:ext>
            </a:extLst>
          </p:cNvPr>
          <p:cNvSpPr txBox="1"/>
          <p:nvPr/>
        </p:nvSpPr>
        <p:spPr>
          <a:xfrm>
            <a:off x="8740523" y="2228152"/>
            <a:ext cx="2004331" cy="261610"/>
          </a:xfrm>
          <a:prstGeom prst="rect">
            <a:avLst/>
          </a:prstGeom>
          <a:noFill/>
        </p:spPr>
        <p:txBody>
          <a:bodyPr wrap="square" rtlCol="0">
            <a:spAutoFit/>
          </a:bodyPr>
          <a:lstStyle/>
          <a:p>
            <a:pPr algn="ctr"/>
            <a:r>
              <a:rPr lang="nl-NL" sz="1100" noProof="0" dirty="0">
                <a:solidFill>
                  <a:srgbClr val="201B5C"/>
                </a:solidFill>
                <a:latin typeface="Lato Light" panose="020F0302020204030203" pitchFamily="34" charset="77"/>
              </a:rPr>
              <a:t>Maatschappelijke verandering</a:t>
            </a:r>
          </a:p>
        </p:txBody>
      </p:sp>
      <p:sp>
        <p:nvSpPr>
          <p:cNvPr id="22" name="Rectangle: Rounded Corners 6">
            <a:extLst>
              <a:ext uri="{FF2B5EF4-FFF2-40B4-BE49-F238E27FC236}">
                <a16:creationId xmlns:a16="http://schemas.microsoft.com/office/drawing/2014/main" id="{8C44D915-D5A3-0105-8B8C-91C87D516860}"/>
              </a:ext>
            </a:extLst>
          </p:cNvPr>
          <p:cNvSpPr/>
          <p:nvPr/>
        </p:nvSpPr>
        <p:spPr>
          <a:xfrm>
            <a:off x="643094" y="2524186"/>
            <a:ext cx="1374543" cy="5919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noProof="0" dirty="0" err="1">
                <a:latin typeface="Lato Light" panose="020F0302020204030203" pitchFamily="34" charset="0"/>
              </a:rPr>
              <a:t>Inputs</a:t>
            </a:r>
            <a:r>
              <a:rPr lang="nl-NL" sz="1400" b="1" noProof="0" dirty="0">
                <a:latin typeface="Lato Light" panose="020F0302020204030203" pitchFamily="34" charset="0"/>
              </a:rPr>
              <a:t> </a:t>
            </a:r>
          </a:p>
        </p:txBody>
      </p:sp>
      <p:cxnSp>
        <p:nvCxnSpPr>
          <p:cNvPr id="23" name="Straight Arrow Connector 14">
            <a:extLst>
              <a:ext uri="{FF2B5EF4-FFF2-40B4-BE49-F238E27FC236}">
                <a16:creationId xmlns:a16="http://schemas.microsoft.com/office/drawing/2014/main" id="{E7F408BD-B7BC-265E-D625-70BB07B13FC0}"/>
              </a:ext>
            </a:extLst>
          </p:cNvPr>
          <p:cNvCxnSpPr>
            <a:cxnSpLocks/>
            <a:stCxn id="22" idx="3"/>
            <a:endCxn id="8" idx="1"/>
          </p:cNvCxnSpPr>
          <p:nvPr/>
        </p:nvCxnSpPr>
        <p:spPr>
          <a:xfrm>
            <a:off x="2017637" y="2820177"/>
            <a:ext cx="8027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kstvak 41">
            <a:extLst>
              <a:ext uri="{FF2B5EF4-FFF2-40B4-BE49-F238E27FC236}">
                <a16:creationId xmlns:a16="http://schemas.microsoft.com/office/drawing/2014/main" id="{1486C6B4-89FA-CB49-A410-DDCC72D8685F}"/>
              </a:ext>
            </a:extLst>
          </p:cNvPr>
          <p:cNvSpPr txBox="1"/>
          <p:nvPr/>
        </p:nvSpPr>
        <p:spPr>
          <a:xfrm>
            <a:off x="4850643" y="3386199"/>
            <a:ext cx="2271272" cy="1754326"/>
          </a:xfrm>
          <a:prstGeom prst="rect">
            <a:avLst/>
          </a:prstGeom>
          <a:noFill/>
        </p:spPr>
        <p:txBody>
          <a:bodyPr wrap="square" rtlCol="0">
            <a:spAutoFit/>
          </a:bodyPr>
          <a:lstStyle/>
          <a:p>
            <a:pPr marL="171450" indent="-171450">
              <a:buFont typeface="Arial" panose="020B0604020202020204" pitchFamily="34" charset="0"/>
              <a:buChar char="•"/>
            </a:pPr>
            <a:r>
              <a:rPr lang="nl-NL" dirty="0">
                <a:solidFill>
                  <a:srgbClr val="201B5C"/>
                </a:solidFill>
                <a:latin typeface="Lato Light" panose="020F0302020204030203" pitchFamily="34" charset="77"/>
              </a:rPr>
              <a:t>12.116 leningen verstrekt</a:t>
            </a:r>
          </a:p>
          <a:p>
            <a:pPr marL="171450" indent="-171450">
              <a:buFont typeface="Arial" panose="020B0604020202020204" pitchFamily="34" charset="0"/>
              <a:buChar char="•"/>
            </a:pPr>
            <a:r>
              <a:rPr lang="nl-NL" dirty="0">
                <a:solidFill>
                  <a:srgbClr val="201B5C"/>
                </a:solidFill>
                <a:latin typeface="Lato Light" panose="020F0302020204030203" pitchFamily="34" charset="77"/>
              </a:rPr>
              <a:t>€170 </a:t>
            </a:r>
            <a:r>
              <a:rPr lang="nl-NL" dirty="0" err="1">
                <a:solidFill>
                  <a:srgbClr val="201B5C"/>
                </a:solidFill>
                <a:latin typeface="Lato Light" panose="020F0302020204030203" pitchFamily="34" charset="77"/>
              </a:rPr>
              <a:t>mln</a:t>
            </a:r>
            <a:r>
              <a:rPr lang="nl-NL" dirty="0">
                <a:solidFill>
                  <a:srgbClr val="201B5C"/>
                </a:solidFill>
                <a:latin typeface="Lato Light" panose="020F0302020204030203" pitchFamily="34" charset="77"/>
              </a:rPr>
              <a:t> uitgezet</a:t>
            </a:r>
          </a:p>
          <a:p>
            <a:pPr marL="171450" indent="-171450">
              <a:buFont typeface="Arial" panose="020B0604020202020204" pitchFamily="34" charset="0"/>
              <a:buChar char="•"/>
            </a:pPr>
            <a:r>
              <a:rPr lang="nl-NL" dirty="0">
                <a:solidFill>
                  <a:srgbClr val="201B5C"/>
                </a:solidFill>
                <a:latin typeface="Lato Light" panose="020F0302020204030203" pitchFamily="34" charset="77"/>
              </a:rPr>
              <a:t>46 van 51 gemeenten deelnemend</a:t>
            </a:r>
            <a:endParaRPr lang="nl-NL" noProof="0" dirty="0">
              <a:solidFill>
                <a:srgbClr val="201B5C"/>
              </a:solidFill>
              <a:latin typeface="Lato Light" panose="020F0302020204030203" pitchFamily="34" charset="77"/>
            </a:endParaRPr>
          </a:p>
        </p:txBody>
      </p:sp>
      <p:sp>
        <p:nvSpPr>
          <p:cNvPr id="25" name="Rectangle: Rounded Corners 6">
            <a:extLst>
              <a:ext uri="{FF2B5EF4-FFF2-40B4-BE49-F238E27FC236}">
                <a16:creationId xmlns:a16="http://schemas.microsoft.com/office/drawing/2014/main" id="{069E33F4-B929-44FD-CDAB-6CD394FB50EA}"/>
              </a:ext>
            </a:extLst>
          </p:cNvPr>
          <p:cNvSpPr/>
          <p:nvPr/>
        </p:nvSpPr>
        <p:spPr>
          <a:xfrm>
            <a:off x="7121915" y="2524186"/>
            <a:ext cx="1374543" cy="59198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noProof="0" dirty="0" err="1">
                <a:latin typeface="Lato Light" panose="020F0302020204030203" pitchFamily="34" charset="0"/>
              </a:rPr>
              <a:t>Outcomes</a:t>
            </a:r>
            <a:endParaRPr lang="nl-NL" sz="1400" noProof="0" dirty="0">
              <a:latin typeface="Lato Light" panose="020F0302020204030203" pitchFamily="34" charset="0"/>
            </a:endParaRPr>
          </a:p>
        </p:txBody>
      </p:sp>
      <p:cxnSp>
        <p:nvCxnSpPr>
          <p:cNvPr id="27" name="Straight Arrow Connector 14">
            <a:extLst>
              <a:ext uri="{FF2B5EF4-FFF2-40B4-BE49-F238E27FC236}">
                <a16:creationId xmlns:a16="http://schemas.microsoft.com/office/drawing/2014/main" id="{78D5F5DC-5B02-6839-D664-5C8DC0818235}"/>
              </a:ext>
            </a:extLst>
          </p:cNvPr>
          <p:cNvCxnSpPr>
            <a:cxnSpLocks/>
            <a:stCxn id="25" idx="3"/>
            <a:endCxn id="9" idx="1"/>
          </p:cNvCxnSpPr>
          <p:nvPr/>
        </p:nvCxnSpPr>
        <p:spPr>
          <a:xfrm>
            <a:off x="8496458" y="2820177"/>
            <a:ext cx="10597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kstvak 68">
            <a:extLst>
              <a:ext uri="{FF2B5EF4-FFF2-40B4-BE49-F238E27FC236}">
                <a16:creationId xmlns:a16="http://schemas.microsoft.com/office/drawing/2014/main" id="{47BD5510-6E73-092A-D645-501B8843FD64}"/>
              </a:ext>
            </a:extLst>
          </p:cNvPr>
          <p:cNvSpPr txBox="1"/>
          <p:nvPr/>
        </p:nvSpPr>
        <p:spPr>
          <a:xfrm>
            <a:off x="3145642" y="1900658"/>
            <a:ext cx="2541977" cy="276999"/>
          </a:xfrm>
          <a:prstGeom prst="rect">
            <a:avLst/>
          </a:prstGeom>
          <a:noFill/>
        </p:spPr>
        <p:txBody>
          <a:bodyPr wrap="square">
            <a:spAutoFit/>
          </a:bodyPr>
          <a:lstStyle/>
          <a:p>
            <a:pPr algn="ctr"/>
            <a:r>
              <a:rPr lang="nl-NL" sz="1200" i="1" dirty="0">
                <a:latin typeface="Lato Light" panose="020F0502020204030203" pitchFamily="34" charset="0"/>
                <a:ea typeface="Lato Light" panose="020F0502020204030203" pitchFamily="34" charset="0"/>
                <a:cs typeface="Lato Light" panose="020F0502020204030203" pitchFamily="34" charset="0"/>
              </a:rPr>
              <a:t>Wat je doet &amp; bereikt in aantallen</a:t>
            </a:r>
          </a:p>
        </p:txBody>
      </p:sp>
      <p:sp>
        <p:nvSpPr>
          <p:cNvPr id="29" name="Tekstvak 69">
            <a:extLst>
              <a:ext uri="{FF2B5EF4-FFF2-40B4-BE49-F238E27FC236}">
                <a16:creationId xmlns:a16="http://schemas.microsoft.com/office/drawing/2014/main" id="{2F32D4BC-31E0-CF7B-6BA1-08EA986E8556}"/>
              </a:ext>
            </a:extLst>
          </p:cNvPr>
          <p:cNvSpPr txBox="1"/>
          <p:nvPr/>
        </p:nvSpPr>
        <p:spPr>
          <a:xfrm>
            <a:off x="5960654" y="1889074"/>
            <a:ext cx="2665215" cy="276999"/>
          </a:xfrm>
          <a:prstGeom prst="rect">
            <a:avLst/>
          </a:prstGeom>
          <a:noFill/>
        </p:spPr>
        <p:txBody>
          <a:bodyPr wrap="square">
            <a:spAutoFit/>
          </a:bodyPr>
          <a:lstStyle/>
          <a:p>
            <a:pPr algn="ctr"/>
            <a:r>
              <a:rPr lang="nl-NL" sz="1200" i="1" dirty="0">
                <a:latin typeface="Lato Light" panose="020F0502020204030203" pitchFamily="34" charset="0"/>
                <a:ea typeface="Lato Light" panose="020F0502020204030203" pitchFamily="34" charset="0"/>
                <a:cs typeface="Lato Light" panose="020F0502020204030203" pitchFamily="34" charset="0"/>
              </a:rPr>
              <a:t>Wat er verandert voor de doelgroep</a:t>
            </a:r>
          </a:p>
        </p:txBody>
      </p:sp>
      <p:sp>
        <p:nvSpPr>
          <p:cNvPr id="30" name="Tekstvak 71">
            <a:extLst>
              <a:ext uri="{FF2B5EF4-FFF2-40B4-BE49-F238E27FC236}">
                <a16:creationId xmlns:a16="http://schemas.microsoft.com/office/drawing/2014/main" id="{15FBF203-EC28-9C64-631B-D0F95358522F}"/>
              </a:ext>
            </a:extLst>
          </p:cNvPr>
          <p:cNvSpPr txBox="1"/>
          <p:nvPr/>
        </p:nvSpPr>
        <p:spPr>
          <a:xfrm>
            <a:off x="8326237" y="1889073"/>
            <a:ext cx="2915194" cy="276999"/>
          </a:xfrm>
          <a:prstGeom prst="rect">
            <a:avLst/>
          </a:prstGeom>
          <a:noFill/>
        </p:spPr>
        <p:txBody>
          <a:bodyPr wrap="square">
            <a:spAutoFit/>
          </a:bodyPr>
          <a:lstStyle>
            <a:defPPr>
              <a:defRPr lang="en-US"/>
            </a:defPPr>
            <a:lvl1pPr algn="ctr">
              <a:defRPr sz="1200" i="1">
                <a:latin typeface="Lato Light" panose="020F0502020204030203" pitchFamily="34" charset="0"/>
                <a:ea typeface="Lato Light" panose="020F0502020204030203" pitchFamily="34" charset="0"/>
                <a:cs typeface="Lato Light" panose="020F0502020204030203" pitchFamily="34" charset="0"/>
              </a:defRPr>
            </a:lvl1pPr>
          </a:lstStyle>
          <a:p>
            <a:r>
              <a:rPr lang="nl-NL" dirty="0"/>
              <a:t>Wat er verandert in de samenleving</a:t>
            </a:r>
          </a:p>
        </p:txBody>
      </p:sp>
      <p:sp>
        <p:nvSpPr>
          <p:cNvPr id="31" name="Tekstvak 72">
            <a:extLst>
              <a:ext uri="{FF2B5EF4-FFF2-40B4-BE49-F238E27FC236}">
                <a16:creationId xmlns:a16="http://schemas.microsoft.com/office/drawing/2014/main" id="{2B8BCB86-44BF-F176-0174-D986A82CC3CC}"/>
              </a:ext>
            </a:extLst>
          </p:cNvPr>
          <p:cNvSpPr txBox="1"/>
          <p:nvPr/>
        </p:nvSpPr>
        <p:spPr>
          <a:xfrm>
            <a:off x="510789" y="1897038"/>
            <a:ext cx="2541977" cy="276999"/>
          </a:xfrm>
          <a:prstGeom prst="rect">
            <a:avLst/>
          </a:prstGeom>
          <a:noFill/>
        </p:spPr>
        <p:txBody>
          <a:bodyPr wrap="square">
            <a:spAutoFit/>
          </a:bodyPr>
          <a:lstStyle/>
          <a:p>
            <a:pPr algn="ctr"/>
            <a:r>
              <a:rPr lang="nl-NL" sz="1200" i="1" dirty="0">
                <a:latin typeface="Lato Light" panose="020F0502020204030203" pitchFamily="34" charset="0"/>
                <a:ea typeface="Lato Light" panose="020F0502020204030203" pitchFamily="34" charset="0"/>
                <a:cs typeface="Lato Light" panose="020F0502020204030203" pitchFamily="34" charset="0"/>
              </a:rPr>
              <a:t>Wat je nodig hebt</a:t>
            </a:r>
          </a:p>
        </p:txBody>
      </p:sp>
    </p:spTree>
    <p:extLst>
      <p:ext uri="{BB962C8B-B14F-4D97-AF65-F5344CB8AC3E}">
        <p14:creationId xmlns:p14="http://schemas.microsoft.com/office/powerpoint/2010/main" val="389864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656C-AAB4-1781-560E-CDB9C8567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3B26F-70FC-A609-3888-17B7E79A45A5}"/>
              </a:ext>
            </a:extLst>
          </p:cNvPr>
          <p:cNvSpPr>
            <a:spLocks noGrp="1"/>
          </p:cNvSpPr>
          <p:nvPr>
            <p:ph type="title"/>
          </p:nvPr>
        </p:nvSpPr>
        <p:spPr/>
        <p:txBody>
          <a:bodyPr/>
          <a:lstStyle/>
          <a:p>
            <a:r>
              <a:rPr lang="nl-NL" dirty="0"/>
              <a:t>ONDERDELEN MEETPLAN</a:t>
            </a:r>
          </a:p>
        </p:txBody>
      </p:sp>
      <p:sp>
        <p:nvSpPr>
          <p:cNvPr id="3" name="Text Placeholder 2">
            <a:extLst>
              <a:ext uri="{FF2B5EF4-FFF2-40B4-BE49-F238E27FC236}">
                <a16:creationId xmlns:a16="http://schemas.microsoft.com/office/drawing/2014/main" id="{8B63991D-8621-1973-7D75-FC4CAEC586B4}"/>
              </a:ext>
            </a:extLst>
          </p:cNvPr>
          <p:cNvSpPr>
            <a:spLocks noGrp="1"/>
          </p:cNvSpPr>
          <p:nvPr>
            <p:ph type="body" idx="1"/>
          </p:nvPr>
        </p:nvSpPr>
        <p:spPr/>
        <p:txBody>
          <a:bodyPr/>
          <a:lstStyle/>
          <a:p>
            <a:endParaRPr lang="nl-NL"/>
          </a:p>
        </p:txBody>
      </p:sp>
      <p:graphicFrame>
        <p:nvGraphicFramePr>
          <p:cNvPr id="11" name="Content Placeholder 10">
            <a:extLst>
              <a:ext uri="{FF2B5EF4-FFF2-40B4-BE49-F238E27FC236}">
                <a16:creationId xmlns:a16="http://schemas.microsoft.com/office/drawing/2014/main" id="{217F54CA-4F0E-0DD8-029D-C5E2E13F77B1}"/>
              </a:ext>
            </a:extLst>
          </p:cNvPr>
          <p:cNvGraphicFramePr>
            <a:graphicFrameLocks noGrp="1"/>
          </p:cNvGraphicFramePr>
          <p:nvPr>
            <p:ph sz="half" idx="2"/>
            <p:extLst>
              <p:ext uri="{D42A27DB-BD31-4B8C-83A1-F6EECF244321}">
                <p14:modId xmlns:p14="http://schemas.microsoft.com/office/powerpoint/2010/main" val="1459127399"/>
              </p:ext>
            </p:extLst>
          </p:nvPr>
        </p:nvGraphicFramePr>
        <p:xfrm>
          <a:off x="438150" y="1925638"/>
          <a:ext cx="11209338" cy="4024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76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68798-3E6F-6030-8037-1B71E3F8E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4E73A-9772-8AF7-C344-DE68AFD8BC27}"/>
              </a:ext>
            </a:extLst>
          </p:cNvPr>
          <p:cNvSpPr>
            <a:spLocks noGrp="1"/>
          </p:cNvSpPr>
          <p:nvPr>
            <p:ph type="title"/>
          </p:nvPr>
        </p:nvSpPr>
        <p:spPr/>
        <p:txBody>
          <a:bodyPr>
            <a:normAutofit fontScale="90000"/>
          </a:bodyPr>
          <a:lstStyle/>
          <a:p>
            <a:r>
              <a:rPr lang="nl-NL" dirty="0"/>
              <a:t>VOORBEELD DASHBOARD</a:t>
            </a:r>
          </a:p>
        </p:txBody>
      </p:sp>
      <p:sp>
        <p:nvSpPr>
          <p:cNvPr id="3" name="Text Placeholder 2">
            <a:extLst>
              <a:ext uri="{FF2B5EF4-FFF2-40B4-BE49-F238E27FC236}">
                <a16:creationId xmlns:a16="http://schemas.microsoft.com/office/drawing/2014/main" id="{4E9902C3-9C2F-7B1E-D4EE-7ED03F75EA6A}"/>
              </a:ext>
            </a:extLst>
          </p:cNvPr>
          <p:cNvSpPr>
            <a:spLocks noGrp="1"/>
          </p:cNvSpPr>
          <p:nvPr>
            <p:ph type="body" idx="1"/>
          </p:nvPr>
        </p:nvSpPr>
        <p:spPr/>
        <p:txBody>
          <a:bodyPr/>
          <a:lstStyle/>
          <a:p>
            <a:endParaRPr lang="nl-NL"/>
          </a:p>
        </p:txBody>
      </p:sp>
      <p:pic>
        <p:nvPicPr>
          <p:cNvPr id="14" name="Picture 13">
            <a:extLst>
              <a:ext uri="{FF2B5EF4-FFF2-40B4-BE49-F238E27FC236}">
                <a16:creationId xmlns:a16="http://schemas.microsoft.com/office/drawing/2014/main" id="{92F921A8-31C2-AB7E-50E7-7B38A7389B76}"/>
              </a:ext>
            </a:extLst>
          </p:cNvPr>
          <p:cNvPicPr>
            <a:picLocks noChangeAspect="1"/>
          </p:cNvPicPr>
          <p:nvPr/>
        </p:nvPicPr>
        <p:blipFill>
          <a:blip r:embed="rId3"/>
          <a:stretch>
            <a:fillRect/>
          </a:stretch>
        </p:blipFill>
        <p:spPr>
          <a:xfrm>
            <a:off x="437930" y="948131"/>
            <a:ext cx="10441352" cy="5873261"/>
          </a:xfrm>
          <a:prstGeom prst="rect">
            <a:avLst/>
          </a:prstGeom>
        </p:spPr>
      </p:pic>
      <p:sp>
        <p:nvSpPr>
          <p:cNvPr id="4" name="Rectangle 3">
            <a:extLst>
              <a:ext uri="{FF2B5EF4-FFF2-40B4-BE49-F238E27FC236}">
                <a16:creationId xmlns:a16="http://schemas.microsoft.com/office/drawing/2014/main" id="{9E6A89B7-8BBF-F8FA-EA46-3B09C288F3C9}"/>
              </a:ext>
            </a:extLst>
          </p:cNvPr>
          <p:cNvSpPr/>
          <p:nvPr/>
        </p:nvSpPr>
        <p:spPr>
          <a:xfrm>
            <a:off x="2171699" y="6305620"/>
            <a:ext cx="9320645" cy="5157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4401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0894-D170-A0D6-714B-BDB45036B879}"/>
              </a:ext>
            </a:extLst>
          </p:cNvPr>
          <p:cNvSpPr>
            <a:spLocks noGrp="1"/>
          </p:cNvSpPr>
          <p:nvPr>
            <p:ph type="title"/>
          </p:nvPr>
        </p:nvSpPr>
        <p:spPr/>
        <p:txBody>
          <a:bodyPr>
            <a:normAutofit fontScale="90000"/>
          </a:bodyPr>
          <a:lstStyle/>
          <a:p>
            <a:r>
              <a:rPr lang="nl-NL" dirty="0"/>
              <a:t>KLAAR VOOR DE START!</a:t>
            </a:r>
          </a:p>
        </p:txBody>
      </p:sp>
      <p:sp>
        <p:nvSpPr>
          <p:cNvPr id="3" name="Text Placeholder 2">
            <a:extLst>
              <a:ext uri="{FF2B5EF4-FFF2-40B4-BE49-F238E27FC236}">
                <a16:creationId xmlns:a16="http://schemas.microsoft.com/office/drawing/2014/main" id="{99DF03D5-B8EC-0386-4D10-9CE5C752A671}"/>
              </a:ext>
            </a:extLst>
          </p:cNvPr>
          <p:cNvSpPr>
            <a:spLocks noGrp="1"/>
          </p:cNvSpPr>
          <p:nvPr>
            <p:ph type="body" idx="1"/>
          </p:nvPr>
        </p:nvSpPr>
        <p:spPr/>
        <p:txBody>
          <a:bodyPr/>
          <a:lstStyle/>
          <a:p>
            <a:r>
              <a:rPr lang="nl-NL" dirty="0"/>
              <a:t>VRAGEN?</a:t>
            </a:r>
          </a:p>
        </p:txBody>
      </p:sp>
      <p:sp>
        <p:nvSpPr>
          <p:cNvPr id="4" name="Text Placeholder 3">
            <a:extLst>
              <a:ext uri="{FF2B5EF4-FFF2-40B4-BE49-F238E27FC236}">
                <a16:creationId xmlns:a16="http://schemas.microsoft.com/office/drawing/2014/main" id="{5A2A3F18-6A9A-F253-7894-E8EBDC588668}"/>
              </a:ext>
            </a:extLst>
          </p:cNvPr>
          <p:cNvSpPr>
            <a:spLocks noGrp="1"/>
          </p:cNvSpPr>
          <p:nvPr>
            <p:ph type="body" sz="quarter" idx="10"/>
          </p:nvPr>
        </p:nvSpPr>
        <p:spPr/>
        <p:txBody>
          <a:bodyPr/>
          <a:lstStyle/>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pic>
        <p:nvPicPr>
          <p:cNvPr id="6" name="Picture 5" descr="Runners at a starting line">
            <a:extLst>
              <a:ext uri="{FF2B5EF4-FFF2-40B4-BE49-F238E27FC236}">
                <a16:creationId xmlns:a16="http://schemas.microsoft.com/office/drawing/2014/main" id="{1050541E-FD12-4B75-6EDC-98BF8B0768FB}"/>
              </a:ext>
            </a:extLst>
          </p:cNvPr>
          <p:cNvPicPr>
            <a:picLocks noChangeAspect="1"/>
          </p:cNvPicPr>
          <p:nvPr/>
        </p:nvPicPr>
        <p:blipFill>
          <a:blip r:embed="rId3"/>
          <a:stretch>
            <a:fillRect/>
          </a:stretch>
        </p:blipFill>
        <p:spPr>
          <a:xfrm>
            <a:off x="3262745" y="1883968"/>
            <a:ext cx="6654411" cy="4704876"/>
          </a:xfrm>
          <a:prstGeom prst="rect">
            <a:avLst/>
          </a:prstGeom>
        </p:spPr>
      </p:pic>
    </p:spTree>
    <p:extLst>
      <p:ext uri="{BB962C8B-B14F-4D97-AF65-F5344CB8AC3E}">
        <p14:creationId xmlns:p14="http://schemas.microsoft.com/office/powerpoint/2010/main" val="11029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F85AC-E485-450A-B592-71D5D2CF8045}"/>
              </a:ext>
            </a:extLst>
          </p:cNvPr>
          <p:cNvSpPr>
            <a:spLocks noGrp="1"/>
          </p:cNvSpPr>
          <p:nvPr>
            <p:ph type="body" sz="quarter" idx="10"/>
          </p:nvPr>
        </p:nvSpPr>
        <p:spPr/>
        <p:txBody>
          <a:bodyPr/>
          <a:lstStyle/>
          <a:p>
            <a:r>
              <a:rPr lang="nl-NL" sz="2800">
                <a:solidFill>
                  <a:schemeClr val="bg1"/>
                </a:solidFill>
              </a:rPr>
              <a:t>CONTACT</a:t>
            </a:r>
            <a:endParaRPr lang="en-US" sz="2800">
              <a:solidFill>
                <a:schemeClr val="bg1"/>
              </a:solidFill>
            </a:endParaRPr>
          </a:p>
        </p:txBody>
      </p:sp>
      <p:sp>
        <p:nvSpPr>
          <p:cNvPr id="4" name="Tekstvak 3">
            <a:extLst>
              <a:ext uri="{FF2B5EF4-FFF2-40B4-BE49-F238E27FC236}">
                <a16:creationId xmlns:a16="http://schemas.microsoft.com/office/drawing/2014/main" id="{2953BD9E-209D-1C74-5D0C-FA814BB51637}"/>
              </a:ext>
            </a:extLst>
          </p:cNvPr>
          <p:cNvSpPr txBox="1"/>
          <p:nvPr/>
        </p:nvSpPr>
        <p:spPr>
          <a:xfrm>
            <a:off x="5479302" y="3969708"/>
            <a:ext cx="2131683" cy="1477328"/>
          </a:xfrm>
          <a:prstGeom prst="rect">
            <a:avLst/>
          </a:prstGeom>
          <a:noFill/>
        </p:spPr>
        <p:txBody>
          <a:bodyPr wrap="square" rtlCol="0">
            <a:spAutoFit/>
          </a:bodyPr>
          <a:lstStyle/>
          <a:p>
            <a:r>
              <a:rPr lang="nl-NL" dirty="0" err="1">
                <a:latin typeface="Lato Light" panose="020F0302020204030203" pitchFamily="34" charset="0"/>
              </a:rPr>
              <a:t>Social</a:t>
            </a:r>
            <a:r>
              <a:rPr lang="nl-NL" dirty="0">
                <a:latin typeface="Lato Light" panose="020F0302020204030203" pitchFamily="34" charset="0"/>
              </a:rPr>
              <a:t> Finance NL</a:t>
            </a:r>
            <a:br>
              <a:rPr lang="nl-NL" dirty="0">
                <a:latin typeface="Lato Light" panose="020F0302020204030203" pitchFamily="34" charset="0"/>
              </a:rPr>
            </a:br>
            <a:r>
              <a:rPr lang="nl-NL" dirty="0">
                <a:latin typeface="Lato Light" panose="020F0302020204030203" pitchFamily="34" charset="0"/>
              </a:rPr>
              <a:t>Mauritskade 64</a:t>
            </a:r>
            <a:br>
              <a:rPr lang="nl-NL" dirty="0">
                <a:latin typeface="Lato Light" panose="020F0302020204030203" pitchFamily="34" charset="0"/>
              </a:rPr>
            </a:br>
            <a:r>
              <a:rPr lang="nl-NL" dirty="0">
                <a:latin typeface="Lato Light" panose="020F0302020204030203" pitchFamily="34" charset="0"/>
              </a:rPr>
              <a:t>1092 AD Amsterdam</a:t>
            </a:r>
          </a:p>
          <a:p>
            <a:endParaRPr lang="nl-NL" dirty="0">
              <a:latin typeface="Lato Light" panose="020F0302020204030203" pitchFamily="34" charset="0"/>
            </a:endParaRPr>
          </a:p>
        </p:txBody>
      </p:sp>
      <p:grpSp>
        <p:nvGrpSpPr>
          <p:cNvPr id="16" name="Groep 15">
            <a:extLst>
              <a:ext uri="{FF2B5EF4-FFF2-40B4-BE49-F238E27FC236}">
                <a16:creationId xmlns:a16="http://schemas.microsoft.com/office/drawing/2014/main" id="{00FA3E6C-FFEF-1353-76DA-09991B39565A}"/>
              </a:ext>
            </a:extLst>
          </p:cNvPr>
          <p:cNvGrpSpPr/>
          <p:nvPr/>
        </p:nvGrpSpPr>
        <p:grpSpPr>
          <a:xfrm>
            <a:off x="5512880" y="5282272"/>
            <a:ext cx="1439501" cy="1118041"/>
            <a:chOff x="7496269" y="4775983"/>
            <a:chExt cx="1439501" cy="1118041"/>
          </a:xfrm>
        </p:grpSpPr>
        <p:sp>
          <p:nvSpPr>
            <p:cNvPr id="9" name="Tekstvak 8">
              <a:extLst>
                <a:ext uri="{FF2B5EF4-FFF2-40B4-BE49-F238E27FC236}">
                  <a16:creationId xmlns:a16="http://schemas.microsoft.com/office/drawing/2014/main" id="{25FAC466-A4D3-C933-2293-9D7CD13DCC23}"/>
                </a:ext>
              </a:extLst>
            </p:cNvPr>
            <p:cNvSpPr txBox="1"/>
            <p:nvPr/>
          </p:nvSpPr>
          <p:spPr>
            <a:xfrm>
              <a:off x="7496269" y="4775983"/>
              <a:ext cx="1439501" cy="1015663"/>
            </a:xfrm>
            <a:prstGeom prst="rect">
              <a:avLst/>
            </a:prstGeom>
            <a:noFill/>
          </p:spPr>
          <p:txBody>
            <a:bodyPr wrap="square" rtlCol="0">
              <a:spAutoFit/>
            </a:bodyPr>
            <a:lstStyle/>
            <a:p>
              <a:r>
                <a:rPr lang="nl-NL" sz="1400" dirty="0">
                  <a:latin typeface="Lato Light" panose="020F0302020204030203" pitchFamily="34" charset="0"/>
                  <a:hlinkClick r:id="rId3">
                    <a:extLst>
                      <a:ext uri="{A12FA001-AC4F-418D-AE19-62706E023703}">
                        <ahyp:hlinkClr xmlns:ahyp="http://schemas.microsoft.com/office/drawing/2018/hyperlinkcolor" val="tx"/>
                      </a:ext>
                    </a:extLst>
                  </a:hlinkClick>
                </a:rPr>
                <a:t>www.socfin.nl</a:t>
              </a:r>
              <a:r>
                <a:rPr lang="nl-NL" sz="1400" dirty="0">
                  <a:latin typeface="Lato Light" panose="020F0302020204030203" pitchFamily="34" charset="0"/>
                </a:rPr>
                <a:t> </a:t>
              </a:r>
            </a:p>
            <a:p>
              <a:r>
                <a:rPr lang="nl-NL" sz="1400" dirty="0">
                  <a:latin typeface="Lato Light" panose="020F0302020204030203" pitchFamily="34" charset="0"/>
                  <a:hlinkClick r:id="rId4">
                    <a:extLst>
                      <a:ext uri="{A12FA001-AC4F-418D-AE19-62706E023703}">
                        <ahyp:hlinkClr xmlns:ahyp="http://schemas.microsoft.com/office/drawing/2018/hyperlinkcolor" val="tx"/>
                      </a:ext>
                    </a:extLst>
                  </a:hlinkClick>
                </a:rPr>
                <a:t>info@socfin.nl</a:t>
              </a:r>
              <a:endParaRPr lang="nl-NL" sz="1400" dirty="0">
                <a:latin typeface="Lato Light" panose="020F0302020204030203" pitchFamily="34" charset="0"/>
              </a:endParaRPr>
            </a:p>
            <a:p>
              <a:endParaRPr lang="nl-NL" sz="1600" dirty="0"/>
            </a:p>
            <a:p>
              <a:endParaRPr lang="nl-NL" sz="1600" dirty="0"/>
            </a:p>
          </p:txBody>
        </p:sp>
        <p:pic>
          <p:nvPicPr>
            <p:cNvPr id="13" name="Picture 8" descr="Image result for twitter LOGO">
              <a:hlinkClick r:id="rId5"/>
              <a:extLst>
                <a:ext uri="{FF2B5EF4-FFF2-40B4-BE49-F238E27FC236}">
                  <a16:creationId xmlns:a16="http://schemas.microsoft.com/office/drawing/2014/main" id="{995AEE98-1152-44A4-7C00-983CF06A83BB}"/>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34147" y="5477109"/>
              <a:ext cx="376212" cy="387686"/>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hlinkClick r:id="rId7"/>
              <a:extLst>
                <a:ext uri="{FF2B5EF4-FFF2-40B4-BE49-F238E27FC236}">
                  <a16:creationId xmlns:a16="http://schemas.microsoft.com/office/drawing/2014/main" id="{E935CD9C-C621-A38A-73FF-E10220350E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21008" y="5504264"/>
              <a:ext cx="391340" cy="366944"/>
            </a:xfrm>
            <a:prstGeom prst="rect">
              <a:avLst/>
            </a:prstGeom>
          </p:spPr>
        </p:pic>
        <p:pic>
          <p:nvPicPr>
            <p:cNvPr id="15" name="Picture 2" descr="linkedin logo png, linkedin icoon transparant PNG 18930587 PNG">
              <a:hlinkClick r:id="rId9"/>
              <a:extLst>
                <a:ext uri="{FF2B5EF4-FFF2-40B4-BE49-F238E27FC236}">
                  <a16:creationId xmlns:a16="http://schemas.microsoft.com/office/drawing/2014/main" id="{7014297E-A0EC-AFA2-0C83-3FAEE34D9EF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03159" y="5433551"/>
              <a:ext cx="446844" cy="460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ep 10">
            <a:extLst>
              <a:ext uri="{FF2B5EF4-FFF2-40B4-BE49-F238E27FC236}">
                <a16:creationId xmlns:a16="http://schemas.microsoft.com/office/drawing/2014/main" id="{1AFAEE6D-7258-A504-6090-976AFBD79FFD}"/>
              </a:ext>
            </a:extLst>
          </p:cNvPr>
          <p:cNvGrpSpPr/>
          <p:nvPr/>
        </p:nvGrpSpPr>
        <p:grpSpPr>
          <a:xfrm>
            <a:off x="770022" y="3969708"/>
            <a:ext cx="3700974" cy="906842"/>
            <a:chOff x="9743333" y="3714767"/>
            <a:chExt cx="2311739" cy="906842"/>
          </a:xfrm>
        </p:grpSpPr>
        <p:sp>
          <p:nvSpPr>
            <p:cNvPr id="6" name="TextBox 64">
              <a:extLst>
                <a:ext uri="{FF2B5EF4-FFF2-40B4-BE49-F238E27FC236}">
                  <a16:creationId xmlns:a16="http://schemas.microsoft.com/office/drawing/2014/main" id="{A653865D-D90D-8592-574C-1AFD95CA84A8}"/>
                </a:ext>
              </a:extLst>
            </p:cNvPr>
            <p:cNvSpPr txBox="1"/>
            <p:nvPr/>
          </p:nvSpPr>
          <p:spPr>
            <a:xfrm>
              <a:off x="9743333" y="3714767"/>
              <a:ext cx="2062223" cy="169422"/>
            </a:xfrm>
            <a:prstGeom prst="rect">
              <a:avLst/>
            </a:prstGeom>
            <a:noFill/>
          </p:spPr>
          <p:txBody>
            <a:bodyPr wrap="square" lIns="0" tIns="0" rIns="0" bIns="0" rtlCol="0">
              <a:no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en-US" b="1" spc="170" dirty="0">
                  <a:solidFill>
                    <a:srgbClr val="20185E"/>
                  </a:solidFill>
                  <a:latin typeface="Gotham Bold Regular" pitchFamily="2" charset="0"/>
                  <a:ea typeface="Poppins SemiBold" charset="0"/>
                  <a:cs typeface="Gotham Bold Regular" pitchFamily="2" charset="0"/>
                </a:rPr>
                <a:t>ELS SWEENEY-BINDELS</a:t>
              </a:r>
              <a:endParaRPr kumimoji="0" lang="en-US" b="1" i="0" u="none" strike="noStrike" kern="1200" cap="none" spc="170" normalizeH="0" baseline="0" noProof="0" dirty="0">
                <a:ln>
                  <a:noFill/>
                </a:ln>
                <a:solidFill>
                  <a:srgbClr val="20185E"/>
                </a:solidFill>
                <a:effectLst/>
                <a:uLnTx/>
                <a:uFillTx/>
                <a:latin typeface="Gotham Bold Regular" pitchFamily="2" charset="0"/>
                <a:ea typeface="Poppins SemiBold" charset="0"/>
                <a:cs typeface="Gotham Bold Regular" pitchFamily="2" charset="0"/>
              </a:endParaRPr>
            </a:p>
          </p:txBody>
        </p:sp>
        <p:sp>
          <p:nvSpPr>
            <p:cNvPr id="7" name="TextBox 82">
              <a:extLst>
                <a:ext uri="{FF2B5EF4-FFF2-40B4-BE49-F238E27FC236}">
                  <a16:creationId xmlns:a16="http://schemas.microsoft.com/office/drawing/2014/main" id="{D5DC3E78-21F4-E047-0DD2-EF2A131FA535}"/>
                </a:ext>
              </a:extLst>
            </p:cNvPr>
            <p:cNvSpPr txBox="1"/>
            <p:nvPr/>
          </p:nvSpPr>
          <p:spPr>
            <a:xfrm>
              <a:off x="9743333" y="3939832"/>
              <a:ext cx="2311739" cy="681777"/>
            </a:xfrm>
            <a:prstGeom prst="rect">
              <a:avLst/>
            </a:prstGeom>
            <a:noFill/>
          </p:spPr>
          <p:txBody>
            <a:bodyPr wrap="square" lIns="0" tIns="0" rIns="0" bIns="0" rtlCol="0">
              <a:no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33348"/>
                  </a:solidFill>
                  <a:effectLst/>
                  <a:uLnTx/>
                  <a:uFillTx/>
                  <a:latin typeface="Lato Light" panose="020F0302020204030203" pitchFamily="34" charset="77"/>
                  <a:ea typeface="Poppins SemiBold" charset="0"/>
                  <a:cs typeface="Poppins SemiBold" charset="0"/>
                </a:rPr>
                <a:t>Director</a:t>
              </a:r>
              <a:endParaRPr kumimoji="0" lang="en-US" b="0" i="0" u="none" strike="noStrike" kern="1200" cap="none" spc="0" normalizeH="0" baseline="0" noProof="0" dirty="0">
                <a:ln>
                  <a:noFill/>
                </a:ln>
                <a:effectLst/>
                <a:uLnTx/>
                <a:uFillTx/>
                <a:latin typeface="Lato Light" panose="020F0302020204030203" pitchFamily="34" charset="77"/>
                <a:ea typeface="Poppins SemiBold" charset="0"/>
                <a:cs typeface="Poppins SemiBold" charset="0"/>
              </a:endParaRPr>
            </a:p>
            <a:p>
              <a:pPr defTabSz="914263">
                <a:defRPr/>
              </a:pPr>
              <a:r>
                <a:rPr lang="nl-NL" dirty="0">
                  <a:latin typeface="Lato Light" panose="020F0302020204030203" pitchFamily="34" charset="0"/>
                  <a:hlinkClick r:id="rId11"/>
                </a:rPr>
                <a:t>els.sweeney@socfin.nl</a:t>
              </a:r>
              <a:endParaRPr lang="nl-NL" dirty="0">
                <a:latin typeface="Lato Light" panose="020F0302020204030203" pitchFamily="34" charset="0"/>
              </a:endParaRPr>
            </a:p>
          </p:txBody>
        </p:sp>
      </p:grpSp>
    </p:spTree>
    <p:extLst>
      <p:ext uri="{BB962C8B-B14F-4D97-AF65-F5344CB8AC3E}">
        <p14:creationId xmlns:p14="http://schemas.microsoft.com/office/powerpoint/2010/main" val="3282750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3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8447-19CB-4676-8DB7-E3BDE83860F2}"/>
              </a:ext>
            </a:extLst>
          </p:cNvPr>
          <p:cNvSpPr>
            <a:spLocks noGrp="1"/>
          </p:cNvSpPr>
          <p:nvPr>
            <p:ph type="title"/>
          </p:nvPr>
        </p:nvSpPr>
        <p:spPr>
          <a:prstGeom prst="rect">
            <a:avLst/>
          </a:prstGeom>
        </p:spPr>
        <p:txBody>
          <a:bodyPr>
            <a:noAutofit/>
          </a:bodyPr>
          <a:lstStyle/>
          <a:p>
            <a:r>
              <a:rPr lang="nl-NL" sz="2200" b="1">
                <a:solidFill>
                  <a:schemeClr val="tx2"/>
                </a:solidFill>
              </a:rPr>
              <a:t>OVER SOCIAL FINANCE NL</a:t>
            </a:r>
          </a:p>
        </p:txBody>
      </p:sp>
      <p:sp>
        <p:nvSpPr>
          <p:cNvPr id="3" name="Text Placeholder 2">
            <a:extLst>
              <a:ext uri="{FF2B5EF4-FFF2-40B4-BE49-F238E27FC236}">
                <a16:creationId xmlns:a16="http://schemas.microsoft.com/office/drawing/2014/main" id="{92D7C83B-37F2-4C48-9660-AB1D12BB99E6}"/>
              </a:ext>
            </a:extLst>
          </p:cNvPr>
          <p:cNvSpPr>
            <a:spLocks noGrp="1"/>
          </p:cNvSpPr>
          <p:nvPr>
            <p:ph type="body" idx="1"/>
          </p:nvPr>
        </p:nvSpPr>
        <p:spPr/>
        <p:txBody>
          <a:bodyPr>
            <a:noAutofit/>
          </a:bodyPr>
          <a:lstStyle/>
          <a:p>
            <a:r>
              <a:rPr lang="nl-NL"/>
              <a:t>WIJ INCLUDEREN MAATSCHAPPELIJKE IMPACT IN EEN BUSINESSCASE EN HELPEN HIERBIJ MET HET DUURZAAM FINANCIEREN EN OPSCHALEN VAN IMPACT</a:t>
            </a:r>
          </a:p>
        </p:txBody>
      </p:sp>
      <p:sp>
        <p:nvSpPr>
          <p:cNvPr id="4" name="TextBox 14">
            <a:extLst>
              <a:ext uri="{FF2B5EF4-FFF2-40B4-BE49-F238E27FC236}">
                <a16:creationId xmlns:a16="http://schemas.microsoft.com/office/drawing/2014/main" id="{8EF73D7E-ADCD-C5E0-D324-91FBF612940A}"/>
              </a:ext>
            </a:extLst>
          </p:cNvPr>
          <p:cNvSpPr txBox="1"/>
          <p:nvPr/>
        </p:nvSpPr>
        <p:spPr>
          <a:xfrm>
            <a:off x="6065971" y="2580828"/>
            <a:ext cx="1152837"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rPr>
              <a:t>Doen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p:txBody>
      </p:sp>
      <p:sp>
        <p:nvSpPr>
          <p:cNvPr id="5" name="TextBox 14">
            <a:extLst>
              <a:ext uri="{FF2B5EF4-FFF2-40B4-BE49-F238E27FC236}">
                <a16:creationId xmlns:a16="http://schemas.microsoft.com/office/drawing/2014/main" id="{F44A946A-D491-6026-D1F2-84BF5D70EF98}"/>
              </a:ext>
            </a:extLst>
          </p:cNvPr>
          <p:cNvSpPr txBox="1"/>
          <p:nvPr/>
        </p:nvSpPr>
        <p:spPr>
          <a:xfrm>
            <a:off x="2121258" y="2580828"/>
            <a:ext cx="1152837"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rPr>
              <a:t>Adviseren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p:txBody>
      </p:sp>
      <p:sp>
        <p:nvSpPr>
          <p:cNvPr id="7" name="TextBox 14">
            <a:extLst>
              <a:ext uri="{FF2B5EF4-FFF2-40B4-BE49-F238E27FC236}">
                <a16:creationId xmlns:a16="http://schemas.microsoft.com/office/drawing/2014/main" id="{9E2A15C7-7C4D-5900-0B91-1EDDAC9EEE3F}"/>
              </a:ext>
            </a:extLst>
          </p:cNvPr>
          <p:cNvSpPr txBox="1"/>
          <p:nvPr/>
        </p:nvSpPr>
        <p:spPr>
          <a:xfrm>
            <a:off x="9716867" y="2580828"/>
            <a:ext cx="1152837"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rPr>
              <a:t>Inspireren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a:ln>
                <a:noFill/>
              </a:ln>
              <a:solidFill>
                <a:srgbClr val="201B5C"/>
              </a:solidFill>
              <a:effectLst/>
              <a:uLnTx/>
              <a:uFillTx/>
              <a:latin typeface="Lato Light" panose="020F0302020204030203" pitchFamily="34" charset="77"/>
              <a:ea typeface="Poppins Light" charset="0"/>
              <a:cs typeface="Poppins Light" charset="0"/>
            </a:endParaRPr>
          </a:p>
        </p:txBody>
      </p:sp>
      <p:sp>
        <p:nvSpPr>
          <p:cNvPr id="8" name="TextBox 14">
            <a:extLst>
              <a:ext uri="{FF2B5EF4-FFF2-40B4-BE49-F238E27FC236}">
                <a16:creationId xmlns:a16="http://schemas.microsoft.com/office/drawing/2014/main" id="{3CFD4F46-95FE-AB16-02C4-8A36F9D69BFD}"/>
              </a:ext>
            </a:extLst>
          </p:cNvPr>
          <p:cNvSpPr txBox="1"/>
          <p:nvPr/>
        </p:nvSpPr>
        <p:spPr>
          <a:xfrm>
            <a:off x="4951266" y="5917939"/>
            <a:ext cx="901621"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233348"/>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400" b="0" i="0" u="none" strike="noStrike" kern="1200" cap="none" spc="0" normalizeH="0" baseline="0" noProof="0">
              <a:ln>
                <a:noFill/>
              </a:ln>
              <a:solidFill>
                <a:srgbClr val="233348"/>
              </a:solidFill>
              <a:effectLst/>
              <a:uLnTx/>
              <a:uFillTx/>
              <a:latin typeface="Lato Light" panose="020F0302020204030203" pitchFamily="34" charset="77"/>
              <a:ea typeface="Poppins Light" charset="0"/>
              <a:cs typeface="Poppins Light"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400" b="0" i="0" u="none" strike="noStrike" kern="1200" cap="none" spc="0" normalizeH="0" baseline="0" noProof="0">
              <a:ln>
                <a:noFill/>
              </a:ln>
              <a:solidFill>
                <a:srgbClr val="233348"/>
              </a:solidFill>
              <a:effectLst/>
              <a:uLnTx/>
              <a:uFillTx/>
              <a:latin typeface="Lato Light" panose="020F0302020204030203" pitchFamily="34" charset="77"/>
              <a:ea typeface="Poppins Light" charset="0"/>
              <a:cs typeface="Poppins Light" charset="0"/>
            </a:endParaRPr>
          </a:p>
        </p:txBody>
      </p:sp>
      <p:sp>
        <p:nvSpPr>
          <p:cNvPr id="11" name="AutoShape 6" descr="Wil jij ook begrepen worden op de arbeidsmarkt? | Studeren &amp; Werken op Maat">
            <a:extLst>
              <a:ext uri="{FF2B5EF4-FFF2-40B4-BE49-F238E27FC236}">
                <a16:creationId xmlns:a16="http://schemas.microsoft.com/office/drawing/2014/main" id="{AFC4576F-E434-45E0-5400-E4A2B00AD306}"/>
              </a:ext>
            </a:extLst>
          </p:cNvPr>
          <p:cNvSpPr>
            <a:spLocks noChangeAspect="1" noChangeArrowheads="1"/>
          </p:cNvSpPr>
          <p:nvPr/>
        </p:nvSpPr>
        <p:spPr bwMode="auto">
          <a:xfrm>
            <a:off x="2572606" y="4264904"/>
            <a:ext cx="165228" cy="1652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233348"/>
              </a:solidFill>
              <a:effectLst/>
              <a:uLnTx/>
              <a:uFillTx/>
              <a:latin typeface="Calibri" panose="020F0502020204030204"/>
              <a:ea typeface="+mn-ea"/>
              <a:cs typeface="+mn-cs"/>
            </a:endParaRPr>
          </a:p>
        </p:txBody>
      </p:sp>
      <p:sp>
        <p:nvSpPr>
          <p:cNvPr id="6" name="AutoShape 2">
            <a:extLst>
              <a:ext uri="{FF2B5EF4-FFF2-40B4-BE49-F238E27FC236}">
                <a16:creationId xmlns:a16="http://schemas.microsoft.com/office/drawing/2014/main" id="{5FA814DC-CDEA-B04E-C6BD-9490BAE122C4}"/>
              </a:ext>
            </a:extLst>
          </p:cNvPr>
          <p:cNvSpPr>
            <a:spLocks noChangeAspect="1" noChangeArrowheads="1"/>
          </p:cNvSpPr>
          <p:nvPr/>
        </p:nvSpPr>
        <p:spPr bwMode="auto">
          <a:xfrm>
            <a:off x="5943600" y="354805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233348"/>
              </a:solidFill>
              <a:effectLst/>
              <a:uLnTx/>
              <a:uFillTx/>
              <a:latin typeface="Calibri" panose="020F0502020204030204"/>
              <a:ea typeface="+mn-ea"/>
              <a:cs typeface="+mn-cs"/>
            </a:endParaRPr>
          </a:p>
        </p:txBody>
      </p:sp>
      <p:pic>
        <p:nvPicPr>
          <p:cNvPr id="1032" name="Picture 8" descr="Minister Helder op werkbezoek bij de Health Impact Bond Stevig Staan -  Social Finance NL">
            <a:extLst>
              <a:ext uri="{FF2B5EF4-FFF2-40B4-BE49-F238E27FC236}">
                <a16:creationId xmlns:a16="http://schemas.microsoft.com/office/drawing/2014/main" id="{5F69BE71-7141-B792-A0E3-F5A2DC613D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57091" y="3433858"/>
            <a:ext cx="3277817" cy="2174969"/>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overdekt, kleding, meubels, scène&#10;&#10;Automatisch gegenereerde beschrijving">
            <a:extLst>
              <a:ext uri="{FF2B5EF4-FFF2-40B4-BE49-F238E27FC236}">
                <a16:creationId xmlns:a16="http://schemas.microsoft.com/office/drawing/2014/main" id="{79C5F600-521C-1847-5F6D-2901CF3A2E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36093" y="3433858"/>
            <a:ext cx="3260860" cy="2174969"/>
          </a:xfrm>
          <a:prstGeom prst="rect">
            <a:avLst/>
          </a:prstGeom>
        </p:spPr>
      </p:pic>
      <p:pic>
        <p:nvPicPr>
          <p:cNvPr id="19" name="Afbeelding 18" descr="Afbeelding met schermopname, Graphics, cirkel, kunst&#10;&#10;Automatisch gegenereerde beschrijving">
            <a:extLst>
              <a:ext uri="{FF2B5EF4-FFF2-40B4-BE49-F238E27FC236}">
                <a16:creationId xmlns:a16="http://schemas.microsoft.com/office/drawing/2014/main" id="{0A6E8C84-8E05-DB92-637F-599564696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3159" y="2326295"/>
            <a:ext cx="730858" cy="709763"/>
          </a:xfrm>
          <a:prstGeom prst="rect">
            <a:avLst/>
          </a:prstGeom>
        </p:spPr>
      </p:pic>
      <p:pic>
        <p:nvPicPr>
          <p:cNvPr id="21" name="Afbeelding 20" descr="Afbeelding met Graphics, Lettertype, symbool, schermopname&#10;&#10;Automatisch gegenereerde beschrijving">
            <a:extLst>
              <a:ext uri="{FF2B5EF4-FFF2-40B4-BE49-F238E27FC236}">
                <a16:creationId xmlns:a16="http://schemas.microsoft.com/office/drawing/2014/main" id="{9B97AD7C-C8B8-F9EA-AD67-BD4237C120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2036" y="2326295"/>
            <a:ext cx="730858" cy="738605"/>
          </a:xfrm>
          <a:prstGeom prst="rect">
            <a:avLst/>
          </a:prstGeom>
        </p:spPr>
      </p:pic>
      <p:pic>
        <p:nvPicPr>
          <p:cNvPr id="23" name="Afbeelding 22" descr="Afbeelding met schermopname, Graphics, cirkel, kunst&#10;&#10;Automatisch gegenereerde beschrijving">
            <a:extLst>
              <a:ext uri="{FF2B5EF4-FFF2-40B4-BE49-F238E27FC236}">
                <a16:creationId xmlns:a16="http://schemas.microsoft.com/office/drawing/2014/main" id="{FBC185EB-944A-73A6-552B-801A7B75CE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59645" y="2326295"/>
            <a:ext cx="730858" cy="733497"/>
          </a:xfrm>
          <a:prstGeom prst="rect">
            <a:avLst/>
          </a:prstGeom>
        </p:spPr>
      </p:pic>
      <p:pic>
        <p:nvPicPr>
          <p:cNvPr id="10" name="Afbeelding 9" descr="Afbeelding met kleding, muur, persoon, overdekt&#10;&#10;Automatisch gegenereerde beschrijving">
            <a:extLst>
              <a:ext uri="{FF2B5EF4-FFF2-40B4-BE49-F238E27FC236}">
                <a16:creationId xmlns:a16="http://schemas.microsoft.com/office/drawing/2014/main" id="{FE142AA2-C543-B651-3406-A38552B294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7742" y="3433858"/>
            <a:ext cx="3277817" cy="2189479"/>
          </a:xfrm>
          <a:prstGeom prst="rect">
            <a:avLst/>
          </a:prstGeom>
        </p:spPr>
      </p:pic>
    </p:spTree>
    <p:extLst>
      <p:ext uri="{BB962C8B-B14F-4D97-AF65-F5344CB8AC3E}">
        <p14:creationId xmlns:p14="http://schemas.microsoft.com/office/powerpoint/2010/main" val="43934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C02DA07-A0FB-0CA5-0362-A4E5A43715A8}"/>
              </a:ext>
            </a:extLst>
          </p:cNvPr>
          <p:cNvSpPr>
            <a:spLocks noGrp="1"/>
          </p:cNvSpPr>
          <p:nvPr>
            <p:ph type="body" sz="quarter" idx="13"/>
          </p:nvPr>
        </p:nvSpPr>
        <p:spPr/>
        <p:txBody>
          <a:bodyPr/>
          <a:lstStyle/>
          <a:p>
            <a:endParaRPr lang="nl-NL"/>
          </a:p>
        </p:txBody>
      </p:sp>
      <p:sp>
        <p:nvSpPr>
          <p:cNvPr id="3" name="Tijdelijke aanduiding voor tekst 2">
            <a:extLst>
              <a:ext uri="{FF2B5EF4-FFF2-40B4-BE49-F238E27FC236}">
                <a16:creationId xmlns:a16="http://schemas.microsoft.com/office/drawing/2014/main" id="{71C212C4-16E5-595F-9ECA-2ADC8D82883F}"/>
              </a:ext>
            </a:extLst>
          </p:cNvPr>
          <p:cNvSpPr>
            <a:spLocks noGrp="1"/>
          </p:cNvSpPr>
          <p:nvPr>
            <p:ph type="body" sz="quarter" idx="14"/>
          </p:nvPr>
        </p:nvSpPr>
        <p:spPr>
          <a:xfrm>
            <a:off x="5543991" y="5461775"/>
            <a:ext cx="5446511" cy="516921"/>
          </a:xfrm>
        </p:spPr>
        <p:txBody>
          <a:bodyPr>
            <a:normAutofit lnSpcReduction="10000"/>
          </a:bodyPr>
          <a:lstStyle/>
          <a:p>
            <a:r>
              <a:rPr lang="nl-NL" dirty="0"/>
              <a:t>VOORBEELDEN</a:t>
            </a:r>
          </a:p>
        </p:txBody>
      </p:sp>
    </p:spTree>
    <p:extLst>
      <p:ext uri="{BB962C8B-B14F-4D97-AF65-F5344CB8AC3E}">
        <p14:creationId xmlns:p14="http://schemas.microsoft.com/office/powerpoint/2010/main" val="2266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C539-FF9A-5775-97DB-B5FC5DD98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6D178-9C2A-08A4-6ED9-B61C89F340EF}"/>
              </a:ext>
            </a:extLst>
          </p:cNvPr>
          <p:cNvSpPr>
            <a:spLocks noGrp="1"/>
          </p:cNvSpPr>
          <p:nvPr>
            <p:ph type="title"/>
          </p:nvPr>
        </p:nvSpPr>
        <p:spPr/>
        <p:txBody>
          <a:bodyPr>
            <a:normAutofit fontScale="90000"/>
          </a:bodyPr>
          <a:lstStyle/>
          <a:p>
            <a:r>
              <a:rPr lang="nl-NL" dirty="0"/>
              <a:t>VOORBEELDEN</a:t>
            </a:r>
          </a:p>
        </p:txBody>
      </p:sp>
      <p:sp>
        <p:nvSpPr>
          <p:cNvPr id="3" name="Text Placeholder 2">
            <a:extLst>
              <a:ext uri="{FF2B5EF4-FFF2-40B4-BE49-F238E27FC236}">
                <a16:creationId xmlns:a16="http://schemas.microsoft.com/office/drawing/2014/main" id="{8B3AD565-CCE0-D1FF-9C2B-07C4426D2FD4}"/>
              </a:ext>
            </a:extLst>
          </p:cNvPr>
          <p:cNvSpPr>
            <a:spLocks noGrp="1"/>
          </p:cNvSpPr>
          <p:nvPr>
            <p:ph type="body" idx="1"/>
          </p:nvPr>
        </p:nvSpPr>
        <p:spPr/>
        <p:txBody>
          <a:bodyPr/>
          <a:lstStyle/>
          <a:p>
            <a:endParaRPr lang="nl-NL" dirty="0"/>
          </a:p>
        </p:txBody>
      </p:sp>
      <p:pic>
        <p:nvPicPr>
          <p:cNvPr id="23" name="Picture 2">
            <a:extLst>
              <a:ext uri="{FF2B5EF4-FFF2-40B4-BE49-F238E27FC236}">
                <a16:creationId xmlns:a16="http://schemas.microsoft.com/office/drawing/2014/main" id="{1C084BF5-FBA0-E38F-8410-C311C1A33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105" y="4764708"/>
            <a:ext cx="2539913" cy="1145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A89848-2B31-9BEA-E29B-845611B75387}"/>
              </a:ext>
            </a:extLst>
          </p:cNvPr>
          <p:cNvPicPr>
            <a:picLocks noChangeAspect="1"/>
          </p:cNvPicPr>
          <p:nvPr/>
        </p:nvPicPr>
        <p:blipFill>
          <a:blip r:embed="rId4"/>
          <a:stretch>
            <a:fillRect/>
          </a:stretch>
        </p:blipFill>
        <p:spPr>
          <a:xfrm>
            <a:off x="4089091" y="2011056"/>
            <a:ext cx="2372056" cy="990738"/>
          </a:xfrm>
          <a:prstGeom prst="rect">
            <a:avLst/>
          </a:prstGeom>
        </p:spPr>
      </p:pic>
      <p:pic>
        <p:nvPicPr>
          <p:cNvPr id="1026" name="Picture 2" descr="Gemeente Venlo">
            <a:extLst>
              <a:ext uri="{FF2B5EF4-FFF2-40B4-BE49-F238E27FC236}">
                <a16:creationId xmlns:a16="http://schemas.microsoft.com/office/drawing/2014/main" id="{B29387C3-653B-92AE-4825-3DDFBD490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33" y="3307547"/>
            <a:ext cx="2996486" cy="1568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nderen worden gezonder met juiste aandacht op school’">
            <a:extLst>
              <a:ext uri="{FF2B5EF4-FFF2-40B4-BE49-F238E27FC236}">
                <a16:creationId xmlns:a16="http://schemas.microsoft.com/office/drawing/2014/main" id="{2EFA5058-B53A-43F3-0C39-8CF8FE9ABF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019" y="3589833"/>
            <a:ext cx="366712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F3D7E65-0EA4-CE57-99DD-738D3E9C26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008" y="1960354"/>
            <a:ext cx="2466109" cy="9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6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Afbeelding 4">
            <a:extLst>
              <a:ext uri="{FF2B5EF4-FFF2-40B4-BE49-F238E27FC236}">
                <a16:creationId xmlns:a16="http://schemas.microsoft.com/office/drawing/2014/main" id="{63477AC6-A38E-AADF-BE97-63524B46A7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39208" y="2107229"/>
            <a:ext cx="4090902" cy="4090902"/>
          </a:xfrm>
          <a:prstGeom prst="rect">
            <a:avLst/>
          </a:prstGeom>
        </p:spPr>
      </p:pic>
      <p:sp>
        <p:nvSpPr>
          <p:cNvPr id="2" name="Titel 1">
            <a:extLst>
              <a:ext uri="{FF2B5EF4-FFF2-40B4-BE49-F238E27FC236}">
                <a16:creationId xmlns:a16="http://schemas.microsoft.com/office/drawing/2014/main" id="{E0486CAA-4E38-D535-D8A9-955CB0C02C07}"/>
              </a:ext>
            </a:extLst>
          </p:cNvPr>
          <p:cNvSpPr>
            <a:spLocks noGrp="1"/>
          </p:cNvSpPr>
          <p:nvPr>
            <p:ph type="title"/>
          </p:nvPr>
        </p:nvSpPr>
        <p:spPr/>
        <p:txBody>
          <a:bodyPr>
            <a:normAutofit fontScale="90000"/>
          </a:bodyPr>
          <a:lstStyle/>
          <a:p>
            <a:r>
              <a:rPr lang="nl-NL" noProof="0"/>
              <a:t>VOORBEELD: HEALTH IMPACT BOND ‘STEVIG STAAN’ </a:t>
            </a:r>
          </a:p>
        </p:txBody>
      </p:sp>
      <p:sp>
        <p:nvSpPr>
          <p:cNvPr id="3" name="Tijdelijke aanduiding voor tekst 2">
            <a:extLst>
              <a:ext uri="{FF2B5EF4-FFF2-40B4-BE49-F238E27FC236}">
                <a16:creationId xmlns:a16="http://schemas.microsoft.com/office/drawing/2014/main" id="{05C6DB1A-3FF1-04F0-39E3-C5F76D9B16F2}"/>
              </a:ext>
            </a:extLst>
          </p:cNvPr>
          <p:cNvSpPr>
            <a:spLocks noGrp="1"/>
          </p:cNvSpPr>
          <p:nvPr>
            <p:ph type="body" idx="1"/>
          </p:nvPr>
        </p:nvSpPr>
        <p:spPr>
          <a:xfrm>
            <a:off x="437930" y="981880"/>
            <a:ext cx="11449270" cy="571975"/>
          </a:xfrm>
        </p:spPr>
        <p:txBody>
          <a:bodyPr>
            <a:normAutofit/>
          </a:bodyPr>
          <a:lstStyle/>
          <a:p>
            <a:endParaRPr lang="nl-NL" noProof="0"/>
          </a:p>
        </p:txBody>
      </p:sp>
      <p:grpSp>
        <p:nvGrpSpPr>
          <p:cNvPr id="5" name="Groep 4">
            <a:extLst>
              <a:ext uri="{FF2B5EF4-FFF2-40B4-BE49-F238E27FC236}">
                <a16:creationId xmlns:a16="http://schemas.microsoft.com/office/drawing/2014/main" id="{504FEE60-DC31-C97E-55A9-1A1929876952}"/>
              </a:ext>
            </a:extLst>
          </p:cNvPr>
          <p:cNvGrpSpPr/>
          <p:nvPr/>
        </p:nvGrpSpPr>
        <p:grpSpPr>
          <a:xfrm>
            <a:off x="4499" y="1921749"/>
            <a:ext cx="8518561" cy="4790215"/>
            <a:chOff x="2468094" y="1940268"/>
            <a:chExt cx="8885706" cy="4790215"/>
          </a:xfrm>
        </p:grpSpPr>
        <p:grpSp>
          <p:nvGrpSpPr>
            <p:cNvPr id="6" name="Group 28">
              <a:extLst>
                <a:ext uri="{FF2B5EF4-FFF2-40B4-BE49-F238E27FC236}">
                  <a16:creationId xmlns:a16="http://schemas.microsoft.com/office/drawing/2014/main" id="{55D76B48-E3F9-70CB-78E4-DC92BFA54D32}"/>
                </a:ext>
              </a:extLst>
            </p:cNvPr>
            <p:cNvGrpSpPr/>
            <p:nvPr/>
          </p:nvGrpSpPr>
          <p:grpSpPr>
            <a:xfrm>
              <a:off x="2468094" y="3894441"/>
              <a:ext cx="1188000" cy="1188000"/>
              <a:chOff x="11746307" y="2537240"/>
              <a:chExt cx="1188000" cy="1188000"/>
            </a:xfrm>
            <a:solidFill>
              <a:schemeClr val="accent3"/>
            </a:solidFill>
          </p:grpSpPr>
          <p:sp>
            <p:nvSpPr>
              <p:cNvPr id="40" name="Rounded Rectangle 22">
                <a:extLst>
                  <a:ext uri="{FF2B5EF4-FFF2-40B4-BE49-F238E27FC236}">
                    <a16:creationId xmlns:a16="http://schemas.microsoft.com/office/drawing/2014/main" id="{2135E24C-D7CD-FAD6-D13D-A9AF810D88E1}"/>
                  </a:ext>
                </a:extLst>
              </p:cNvPr>
              <p:cNvSpPr/>
              <p:nvPr/>
            </p:nvSpPr>
            <p:spPr>
              <a:xfrm>
                <a:off x="11746307" y="2537240"/>
                <a:ext cx="1188000" cy="1188000"/>
              </a:xfrm>
              <a:prstGeom prst="roundRect">
                <a:avLst>
                  <a:gd name="adj" fmla="val 6491"/>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r>
                  <a:rPr lang="nl-NL" sz="1100" b="1" noProof="0">
                    <a:latin typeface="Gotham Bold" panose="02000803030000020004" pitchFamily="2" charset="0"/>
                  </a:rPr>
                  <a:t>Outcome </a:t>
                </a:r>
              </a:p>
              <a:p>
                <a:pPr algn="ctr"/>
                <a:r>
                  <a:rPr lang="nl-NL" sz="1100" b="1" noProof="0">
                    <a:latin typeface="Gotham Bold" panose="02000803030000020004" pitchFamily="2" charset="0"/>
                  </a:rPr>
                  <a:t>payer</a:t>
                </a:r>
              </a:p>
            </p:txBody>
          </p:sp>
          <p:pic>
            <p:nvPicPr>
              <p:cNvPr id="41" name="Picture 10">
                <a:extLst>
                  <a:ext uri="{FF2B5EF4-FFF2-40B4-BE49-F238E27FC236}">
                    <a16:creationId xmlns:a16="http://schemas.microsoft.com/office/drawing/2014/main" id="{14AA9656-D34A-0EEA-BCC0-1C0C6D3F96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52171" y="2738824"/>
                <a:ext cx="559663" cy="453666"/>
              </a:xfrm>
              <a:prstGeom prst="rect">
                <a:avLst/>
              </a:prstGeom>
              <a:solidFill>
                <a:schemeClr val="accent6"/>
              </a:solidFill>
            </p:spPr>
          </p:pic>
        </p:grpSp>
        <p:grpSp>
          <p:nvGrpSpPr>
            <p:cNvPr id="7" name="Group 30">
              <a:extLst>
                <a:ext uri="{FF2B5EF4-FFF2-40B4-BE49-F238E27FC236}">
                  <a16:creationId xmlns:a16="http://schemas.microsoft.com/office/drawing/2014/main" id="{693C4066-AD85-C11E-C425-745A3CBAC5AF}"/>
                </a:ext>
              </a:extLst>
            </p:cNvPr>
            <p:cNvGrpSpPr/>
            <p:nvPr/>
          </p:nvGrpSpPr>
          <p:grpSpPr>
            <a:xfrm>
              <a:off x="5661098" y="5542483"/>
              <a:ext cx="1188000" cy="1188000"/>
              <a:chOff x="10766762" y="4038125"/>
              <a:chExt cx="1188000" cy="1188000"/>
            </a:xfrm>
            <a:solidFill>
              <a:schemeClr val="accent3"/>
            </a:solidFill>
          </p:grpSpPr>
          <p:sp>
            <p:nvSpPr>
              <p:cNvPr id="38" name="Rounded Rectangle 23">
                <a:extLst>
                  <a:ext uri="{FF2B5EF4-FFF2-40B4-BE49-F238E27FC236}">
                    <a16:creationId xmlns:a16="http://schemas.microsoft.com/office/drawing/2014/main" id="{F322078D-6FBC-5F38-44A0-8A840AC32BE3}"/>
                  </a:ext>
                </a:extLst>
              </p:cNvPr>
              <p:cNvSpPr/>
              <p:nvPr/>
            </p:nvSpPr>
            <p:spPr>
              <a:xfrm>
                <a:off x="10766762" y="4038125"/>
                <a:ext cx="1188000" cy="1188000"/>
              </a:xfrm>
              <a:prstGeom prst="roundRect">
                <a:avLst>
                  <a:gd name="adj" fmla="val 6491"/>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r>
                  <a:rPr lang="nl-NL" sz="1100" b="1" noProof="0">
                    <a:latin typeface="Gotham Bold" panose="02000803030000020004" pitchFamily="2" charset="0"/>
                  </a:rPr>
                  <a:t>Evaluator</a:t>
                </a:r>
              </a:p>
            </p:txBody>
          </p:sp>
          <p:pic>
            <p:nvPicPr>
              <p:cNvPr id="39" name="Picture 29">
                <a:extLst>
                  <a:ext uri="{FF2B5EF4-FFF2-40B4-BE49-F238E27FC236}">
                    <a16:creationId xmlns:a16="http://schemas.microsoft.com/office/drawing/2014/main" id="{613D3C0B-3E47-6947-A1C3-5CF8AA5AEF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94465" y="4209477"/>
                <a:ext cx="532595" cy="418186"/>
              </a:xfrm>
              <a:prstGeom prst="rect">
                <a:avLst/>
              </a:prstGeom>
              <a:solidFill>
                <a:schemeClr val="accent6"/>
              </a:solidFill>
            </p:spPr>
          </p:pic>
        </p:grpSp>
        <p:grpSp>
          <p:nvGrpSpPr>
            <p:cNvPr id="8" name="Group 32">
              <a:extLst>
                <a:ext uri="{FF2B5EF4-FFF2-40B4-BE49-F238E27FC236}">
                  <a16:creationId xmlns:a16="http://schemas.microsoft.com/office/drawing/2014/main" id="{BE6387D5-91F6-5D9A-16FC-327358FA7FDA}"/>
                </a:ext>
              </a:extLst>
            </p:cNvPr>
            <p:cNvGrpSpPr/>
            <p:nvPr/>
          </p:nvGrpSpPr>
          <p:grpSpPr>
            <a:xfrm>
              <a:off x="5445098" y="3567061"/>
              <a:ext cx="1620000" cy="1620000"/>
              <a:chOff x="7673703" y="5158735"/>
              <a:chExt cx="1464734" cy="1408229"/>
            </a:xfrm>
            <a:solidFill>
              <a:schemeClr val="accent2"/>
            </a:solidFill>
          </p:grpSpPr>
          <p:sp>
            <p:nvSpPr>
              <p:cNvPr id="36" name="Oval 8">
                <a:extLst>
                  <a:ext uri="{FF2B5EF4-FFF2-40B4-BE49-F238E27FC236}">
                    <a16:creationId xmlns:a16="http://schemas.microsoft.com/office/drawing/2014/main" id="{F78FD478-6DA0-5994-4B4F-03DDAEFE932E}"/>
                  </a:ext>
                </a:extLst>
              </p:cNvPr>
              <p:cNvSpPr/>
              <p:nvPr/>
            </p:nvSpPr>
            <p:spPr>
              <a:xfrm>
                <a:off x="7673703" y="5158735"/>
                <a:ext cx="1464734" cy="1408229"/>
              </a:xfrm>
              <a:prstGeom prst="ellipse">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r>
                  <a:rPr lang="nl-NL" sz="1100" b="1" noProof="0">
                    <a:latin typeface="Gotham Bold" panose="02000803030000020004" pitchFamily="2" charset="0"/>
                  </a:rPr>
                  <a:t>Maat-</a:t>
                </a:r>
              </a:p>
              <a:p>
                <a:pPr algn="ctr"/>
                <a:r>
                  <a:rPr lang="nl-NL" sz="1100" b="1" noProof="0">
                    <a:latin typeface="Gotham Bold" panose="02000803030000020004" pitchFamily="2" charset="0"/>
                  </a:rPr>
                  <a:t>schappelijke uitdaging</a:t>
                </a:r>
              </a:p>
            </p:txBody>
          </p:sp>
          <p:pic>
            <p:nvPicPr>
              <p:cNvPr id="37" name="Picture 31">
                <a:extLst>
                  <a:ext uri="{FF2B5EF4-FFF2-40B4-BE49-F238E27FC236}">
                    <a16:creationId xmlns:a16="http://schemas.microsoft.com/office/drawing/2014/main" id="{4EC6DB10-9876-0C44-B62E-117714C6D1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91254" y="5335379"/>
                <a:ext cx="429632" cy="527470"/>
              </a:xfrm>
              <a:prstGeom prst="rect">
                <a:avLst/>
              </a:prstGeom>
              <a:grpFill/>
            </p:spPr>
          </p:pic>
        </p:grpSp>
        <p:grpSp>
          <p:nvGrpSpPr>
            <p:cNvPr id="9" name="Group 34">
              <a:extLst>
                <a:ext uri="{FF2B5EF4-FFF2-40B4-BE49-F238E27FC236}">
                  <a16:creationId xmlns:a16="http://schemas.microsoft.com/office/drawing/2014/main" id="{42CF72BB-16D2-1B80-BFE0-3E4516A622F7}"/>
                </a:ext>
              </a:extLst>
            </p:cNvPr>
            <p:cNvGrpSpPr/>
            <p:nvPr/>
          </p:nvGrpSpPr>
          <p:grpSpPr>
            <a:xfrm>
              <a:off x="5661098" y="2028100"/>
              <a:ext cx="1188000" cy="1188000"/>
              <a:chOff x="8841928" y="2459007"/>
              <a:chExt cx="1188000" cy="1188000"/>
            </a:xfrm>
            <a:solidFill>
              <a:schemeClr val="accent3"/>
            </a:solidFill>
          </p:grpSpPr>
          <p:sp>
            <p:nvSpPr>
              <p:cNvPr id="34" name="Rounded Rectangle 24">
                <a:extLst>
                  <a:ext uri="{FF2B5EF4-FFF2-40B4-BE49-F238E27FC236}">
                    <a16:creationId xmlns:a16="http://schemas.microsoft.com/office/drawing/2014/main" id="{0E55467F-178A-B5A7-4B67-35F9D213E7C3}"/>
                  </a:ext>
                </a:extLst>
              </p:cNvPr>
              <p:cNvSpPr/>
              <p:nvPr/>
            </p:nvSpPr>
            <p:spPr>
              <a:xfrm>
                <a:off x="8841928" y="2459007"/>
                <a:ext cx="1188000" cy="1188000"/>
              </a:xfrm>
              <a:prstGeom prst="roundRect">
                <a:avLst>
                  <a:gd name="adj" fmla="val 6491"/>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100" b="1" noProof="0" dirty="0">
                  <a:latin typeface="Gotham Bold" panose="02000803030000020004" pitchFamily="2" charset="0"/>
                </a:endParaRPr>
              </a:p>
              <a:p>
                <a:pPr algn="ctr"/>
                <a:endParaRPr lang="nl-NL" sz="1100" b="1" noProof="0" dirty="0">
                  <a:latin typeface="Gotham Bold" panose="02000803030000020004" pitchFamily="2" charset="0"/>
                </a:endParaRPr>
              </a:p>
              <a:p>
                <a:pPr algn="ctr"/>
                <a:endParaRPr lang="nl-NL" sz="1100" b="1" noProof="0" dirty="0">
                  <a:latin typeface="Gotham Bold" panose="02000803030000020004" pitchFamily="2" charset="0"/>
                </a:endParaRPr>
              </a:p>
              <a:p>
                <a:pPr algn="ctr"/>
                <a:endParaRPr lang="nl-NL" sz="1100" b="1" noProof="0" dirty="0">
                  <a:latin typeface="Gotham Bold" panose="02000803030000020004" pitchFamily="2" charset="0"/>
                </a:endParaRPr>
              </a:p>
              <a:p>
                <a:pPr algn="ctr"/>
                <a:r>
                  <a:rPr lang="nl-NL" sz="1100" b="1" noProof="0" dirty="0">
                    <a:latin typeface="Gotham Bold" panose="02000803030000020004" pitchFamily="2" charset="0"/>
                  </a:rPr>
                  <a:t>Impact investeerder</a:t>
                </a:r>
              </a:p>
            </p:txBody>
          </p:sp>
          <p:pic>
            <p:nvPicPr>
              <p:cNvPr id="35" name="Picture 33">
                <a:extLst>
                  <a:ext uri="{FF2B5EF4-FFF2-40B4-BE49-F238E27FC236}">
                    <a16:creationId xmlns:a16="http://schemas.microsoft.com/office/drawing/2014/main" id="{29069CBC-399C-0060-92CF-99FA2CD802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78635" y="2655170"/>
                <a:ext cx="514586" cy="452836"/>
              </a:xfrm>
              <a:prstGeom prst="rect">
                <a:avLst/>
              </a:prstGeom>
              <a:solidFill>
                <a:schemeClr val="accent6"/>
              </a:solidFill>
            </p:spPr>
          </p:pic>
        </p:grpSp>
        <p:grpSp>
          <p:nvGrpSpPr>
            <p:cNvPr id="10" name="Group 36">
              <a:extLst>
                <a:ext uri="{FF2B5EF4-FFF2-40B4-BE49-F238E27FC236}">
                  <a16:creationId xmlns:a16="http://schemas.microsoft.com/office/drawing/2014/main" id="{8E0BB7A7-12A4-5103-D557-4A1B8C2F8285}"/>
                </a:ext>
              </a:extLst>
            </p:cNvPr>
            <p:cNvGrpSpPr/>
            <p:nvPr/>
          </p:nvGrpSpPr>
          <p:grpSpPr>
            <a:xfrm>
              <a:off x="9845015" y="3769223"/>
              <a:ext cx="1188000" cy="1188000"/>
              <a:chOff x="9229955" y="4030791"/>
              <a:chExt cx="1188000" cy="1188000"/>
            </a:xfrm>
            <a:solidFill>
              <a:schemeClr val="accent3"/>
            </a:solidFill>
          </p:grpSpPr>
          <p:sp>
            <p:nvSpPr>
              <p:cNvPr id="32" name="Rounded Rectangle 25">
                <a:extLst>
                  <a:ext uri="{FF2B5EF4-FFF2-40B4-BE49-F238E27FC236}">
                    <a16:creationId xmlns:a16="http://schemas.microsoft.com/office/drawing/2014/main" id="{4151688F-50EC-1AF0-3442-D0954D99DCED}"/>
                  </a:ext>
                </a:extLst>
              </p:cNvPr>
              <p:cNvSpPr/>
              <p:nvPr/>
            </p:nvSpPr>
            <p:spPr>
              <a:xfrm>
                <a:off x="9229955" y="4030791"/>
                <a:ext cx="1188000" cy="1188000"/>
              </a:xfrm>
              <a:prstGeom prst="roundRect">
                <a:avLst>
                  <a:gd name="adj" fmla="val 6491"/>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endParaRPr lang="nl-NL" sz="1100" b="1" noProof="0">
                  <a:latin typeface="Gotham Bold" panose="02000803030000020004" pitchFamily="2" charset="0"/>
                </a:endParaRPr>
              </a:p>
              <a:p>
                <a:pPr algn="ctr"/>
                <a:r>
                  <a:rPr lang="nl-NL" sz="1100" b="1" noProof="0">
                    <a:latin typeface="Gotham Bold" panose="02000803030000020004" pitchFamily="2" charset="0"/>
                  </a:rPr>
                  <a:t>Uitvoerende organisatie</a:t>
                </a:r>
              </a:p>
            </p:txBody>
          </p:sp>
          <p:pic>
            <p:nvPicPr>
              <p:cNvPr id="33" name="Picture 35">
                <a:extLst>
                  <a:ext uri="{FF2B5EF4-FFF2-40B4-BE49-F238E27FC236}">
                    <a16:creationId xmlns:a16="http://schemas.microsoft.com/office/drawing/2014/main" id="{DFC0546E-F7E8-467D-7393-956ED81015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84808" y="4120218"/>
                <a:ext cx="478294" cy="625098"/>
              </a:xfrm>
              <a:prstGeom prst="rect">
                <a:avLst/>
              </a:prstGeom>
              <a:solidFill>
                <a:schemeClr val="accent6"/>
              </a:solidFill>
            </p:spPr>
          </p:pic>
        </p:grpSp>
        <p:sp>
          <p:nvSpPr>
            <p:cNvPr id="11" name="Tekstvak 10">
              <a:extLst>
                <a:ext uri="{FF2B5EF4-FFF2-40B4-BE49-F238E27FC236}">
                  <a16:creationId xmlns:a16="http://schemas.microsoft.com/office/drawing/2014/main" id="{12310D13-1F54-D1AC-8CAD-D6BADB0BC685}"/>
                </a:ext>
              </a:extLst>
            </p:cNvPr>
            <p:cNvSpPr txBox="1"/>
            <p:nvPr/>
          </p:nvSpPr>
          <p:spPr>
            <a:xfrm>
              <a:off x="3100373" y="2993761"/>
              <a:ext cx="347991" cy="646331"/>
            </a:xfrm>
            <a:prstGeom prst="rect">
              <a:avLst/>
            </a:prstGeom>
            <a:noFill/>
          </p:spPr>
          <p:txBody>
            <a:bodyPr wrap="square" rtlCol="0">
              <a:spAutoFit/>
            </a:bodyPr>
            <a:lstStyle/>
            <a:p>
              <a:r>
                <a:rPr lang="nl-NL" sz="3600" b="1" noProof="0">
                  <a:solidFill>
                    <a:schemeClr val="accent3"/>
                  </a:solidFill>
                  <a:latin typeface="Lato Light" panose="020F0502020204030203" pitchFamily="34" charset="0"/>
                  <a:ea typeface="Lato Light" panose="020F0502020204030203" pitchFamily="34" charset="0"/>
                  <a:cs typeface="Lato Light" panose="020F0502020204030203" pitchFamily="34" charset="0"/>
                </a:rPr>
                <a:t>€</a:t>
              </a:r>
            </a:p>
          </p:txBody>
        </p:sp>
        <p:cxnSp>
          <p:nvCxnSpPr>
            <p:cNvPr id="12" name="Verbindingslijn: gebogen 11">
              <a:extLst>
                <a:ext uri="{FF2B5EF4-FFF2-40B4-BE49-F238E27FC236}">
                  <a16:creationId xmlns:a16="http://schemas.microsoft.com/office/drawing/2014/main" id="{316A469F-6F15-EE8B-FBAA-E394B01F343F}"/>
                </a:ext>
              </a:extLst>
            </p:cNvPr>
            <p:cNvCxnSpPr>
              <a:cxnSpLocks/>
              <a:stCxn id="40" idx="0"/>
              <a:endCxn id="34" idx="1"/>
            </p:cNvCxnSpPr>
            <p:nvPr/>
          </p:nvCxnSpPr>
          <p:spPr>
            <a:xfrm rot="5400000" flipH="1" flipV="1">
              <a:off x="3725426" y="1958769"/>
              <a:ext cx="1272341" cy="2599004"/>
            </a:xfrm>
            <a:prstGeom prst="bent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Verbindingslijn: gebogen 12">
              <a:extLst>
                <a:ext uri="{FF2B5EF4-FFF2-40B4-BE49-F238E27FC236}">
                  <a16:creationId xmlns:a16="http://schemas.microsoft.com/office/drawing/2014/main" id="{C3F5A8F7-8C3F-A564-C755-5EF23F49B935}"/>
                </a:ext>
              </a:extLst>
            </p:cNvPr>
            <p:cNvCxnSpPr>
              <a:cxnSpLocks/>
              <a:stCxn id="34" idx="3"/>
              <a:endCxn id="32" idx="0"/>
            </p:cNvCxnSpPr>
            <p:nvPr/>
          </p:nvCxnSpPr>
          <p:spPr>
            <a:xfrm>
              <a:off x="6849098" y="2622100"/>
              <a:ext cx="3589917" cy="1147123"/>
            </a:xfrm>
            <a:prstGeom prst="bentConnector2">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ingslijn: gebogen 13">
              <a:extLst>
                <a:ext uri="{FF2B5EF4-FFF2-40B4-BE49-F238E27FC236}">
                  <a16:creationId xmlns:a16="http://schemas.microsoft.com/office/drawing/2014/main" id="{76AA43FB-9CBB-A4B0-F3A0-77B4E5BC83D7}"/>
                </a:ext>
              </a:extLst>
            </p:cNvPr>
            <p:cNvCxnSpPr>
              <a:stCxn id="32" idx="2"/>
              <a:endCxn id="38" idx="3"/>
            </p:cNvCxnSpPr>
            <p:nvPr/>
          </p:nvCxnSpPr>
          <p:spPr>
            <a:xfrm rot="5400000">
              <a:off x="8054427" y="3751895"/>
              <a:ext cx="1179260" cy="3589917"/>
            </a:xfrm>
            <a:prstGeom prst="bentConnector2">
              <a:avLst/>
            </a:prstGeom>
            <a:ln w="381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C29E997B-9959-E67E-71C6-80A8C89934FD}"/>
                </a:ext>
              </a:extLst>
            </p:cNvPr>
            <p:cNvCxnSpPr>
              <a:stCxn id="32" idx="1"/>
              <a:endCxn id="36" idx="6"/>
            </p:cNvCxnSpPr>
            <p:nvPr/>
          </p:nvCxnSpPr>
          <p:spPr>
            <a:xfrm flipH="1">
              <a:off x="7065098" y="4363223"/>
              <a:ext cx="2779917" cy="13838"/>
            </a:xfrm>
            <a:prstGeom prst="straightConnector1">
              <a:avLst/>
            </a:prstGeom>
            <a:ln w="381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Verbindingslijn: gebogen 15">
              <a:extLst>
                <a:ext uri="{FF2B5EF4-FFF2-40B4-BE49-F238E27FC236}">
                  <a16:creationId xmlns:a16="http://schemas.microsoft.com/office/drawing/2014/main" id="{DA52D124-5CC8-944A-E1EB-88D3476C4DB3}"/>
                </a:ext>
              </a:extLst>
            </p:cNvPr>
            <p:cNvCxnSpPr>
              <a:cxnSpLocks/>
              <a:stCxn id="38" idx="1"/>
              <a:endCxn id="40" idx="2"/>
            </p:cNvCxnSpPr>
            <p:nvPr/>
          </p:nvCxnSpPr>
          <p:spPr>
            <a:xfrm rot="10800000">
              <a:off x="3062094" y="5082441"/>
              <a:ext cx="2599004" cy="1054042"/>
            </a:xfrm>
            <a:prstGeom prst="bentConnector2">
              <a:avLst/>
            </a:prstGeom>
            <a:ln w="381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DEF79DE1-FC70-1A6D-D889-429C455D647E}"/>
                </a:ext>
              </a:extLst>
            </p:cNvPr>
            <p:cNvSpPr txBox="1"/>
            <p:nvPr/>
          </p:nvSpPr>
          <p:spPr>
            <a:xfrm>
              <a:off x="10537068" y="2933735"/>
              <a:ext cx="816732" cy="646331"/>
            </a:xfrm>
            <a:prstGeom prst="rect">
              <a:avLst/>
            </a:prstGeom>
            <a:noFill/>
          </p:spPr>
          <p:txBody>
            <a:bodyPr wrap="square" rtlCol="0">
              <a:spAutoFit/>
            </a:bodyPr>
            <a:lstStyle/>
            <a:p>
              <a:r>
                <a:rPr lang="nl-NL" sz="3600" b="1" noProof="0">
                  <a:solidFill>
                    <a:schemeClr val="accent3"/>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39">
              <a:extLst>
                <a:ext uri="{FF2B5EF4-FFF2-40B4-BE49-F238E27FC236}">
                  <a16:creationId xmlns:a16="http://schemas.microsoft.com/office/drawing/2014/main" id="{72B9F143-1C9D-53BB-0584-43EA97B5B60F}"/>
                </a:ext>
              </a:extLst>
            </p:cNvPr>
            <p:cNvGrpSpPr/>
            <p:nvPr/>
          </p:nvGrpSpPr>
          <p:grpSpPr>
            <a:xfrm>
              <a:off x="10003082" y="2125642"/>
              <a:ext cx="816732" cy="768070"/>
              <a:chOff x="7455113" y="3027271"/>
              <a:chExt cx="1145952" cy="1130370"/>
            </a:xfrm>
            <a:solidFill>
              <a:schemeClr val="accent1"/>
            </a:solidFill>
          </p:grpSpPr>
          <p:sp>
            <p:nvSpPr>
              <p:cNvPr id="30" name="Rounded Rectangle 26">
                <a:extLst>
                  <a:ext uri="{FF2B5EF4-FFF2-40B4-BE49-F238E27FC236}">
                    <a16:creationId xmlns:a16="http://schemas.microsoft.com/office/drawing/2014/main" id="{DE5D97BC-7D2E-A071-23BE-8C62ECBB784F}"/>
                  </a:ext>
                </a:extLst>
              </p:cNvPr>
              <p:cNvSpPr/>
              <p:nvPr/>
            </p:nvSpPr>
            <p:spPr>
              <a:xfrm>
                <a:off x="7455113" y="3027271"/>
                <a:ext cx="1145952" cy="1130370"/>
              </a:xfrm>
              <a:prstGeom prst="roundRect">
                <a:avLst>
                  <a:gd name="adj" fmla="val 6491"/>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100" b="1" noProof="0">
                  <a:latin typeface="+mj-lt"/>
                </a:endParaRPr>
              </a:p>
              <a:p>
                <a:pPr algn="ctr"/>
                <a:endParaRPr lang="nl-NL" sz="1100" b="1" noProof="0">
                  <a:latin typeface="+mj-lt"/>
                </a:endParaRPr>
              </a:p>
              <a:p>
                <a:pPr algn="ctr"/>
                <a:r>
                  <a:rPr lang="nl-NL" sz="1100" b="1" noProof="0" err="1">
                    <a:latin typeface="Gotham Bold" panose="02000803030000020004" pitchFamily="2" charset="0"/>
                  </a:rPr>
                  <a:t>Inter-mediair</a:t>
                </a:r>
                <a:endParaRPr lang="nl-NL" sz="1100" b="1" noProof="0">
                  <a:latin typeface="Gotham Bold" panose="02000803030000020004" pitchFamily="2" charset="0"/>
                </a:endParaRPr>
              </a:p>
            </p:txBody>
          </p:sp>
          <p:pic>
            <p:nvPicPr>
              <p:cNvPr id="31" name="Picture 38">
                <a:extLst>
                  <a:ext uri="{FF2B5EF4-FFF2-40B4-BE49-F238E27FC236}">
                    <a16:creationId xmlns:a16="http://schemas.microsoft.com/office/drawing/2014/main" id="{AB3EA824-DDBB-284C-DF0A-FA56541CF0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34964" y="3121071"/>
                <a:ext cx="558952" cy="429275"/>
              </a:xfrm>
              <a:prstGeom prst="rect">
                <a:avLst/>
              </a:prstGeom>
              <a:solidFill>
                <a:schemeClr val="accent5"/>
              </a:solidFill>
            </p:spPr>
          </p:pic>
        </p:grpSp>
        <p:sp>
          <p:nvSpPr>
            <p:cNvPr id="23" name="Tekstvak 22">
              <a:extLst>
                <a:ext uri="{FF2B5EF4-FFF2-40B4-BE49-F238E27FC236}">
                  <a16:creationId xmlns:a16="http://schemas.microsoft.com/office/drawing/2014/main" id="{2632D676-C1DA-32BB-52FF-E9A31BED3D68}"/>
                </a:ext>
              </a:extLst>
            </p:cNvPr>
            <p:cNvSpPr txBox="1"/>
            <p:nvPr/>
          </p:nvSpPr>
          <p:spPr>
            <a:xfrm>
              <a:off x="7358279" y="1940268"/>
              <a:ext cx="2852177" cy="246221"/>
            </a:xfrm>
            <a:prstGeom prst="rect">
              <a:avLst/>
            </a:prstGeom>
            <a:noFill/>
          </p:spPr>
          <p:txBody>
            <a:bodyPr wrap="square">
              <a:spAutoFit/>
            </a:bodyPr>
            <a:lstStyle/>
            <a:p>
              <a:endParaRPr lang="nl-NL" sz="1000" b="1" noProof="0" dirty="0">
                <a:solidFill>
                  <a:schemeClr val="accent3"/>
                </a:solidFill>
                <a:latin typeface="Gotham Bold" panose="02000803030000020004" pitchFamily="2" charset="0"/>
              </a:endParaRPr>
            </a:p>
          </p:txBody>
        </p:sp>
        <p:sp>
          <p:nvSpPr>
            <p:cNvPr id="24" name="Tekstvak 23">
              <a:extLst>
                <a:ext uri="{FF2B5EF4-FFF2-40B4-BE49-F238E27FC236}">
                  <a16:creationId xmlns:a16="http://schemas.microsoft.com/office/drawing/2014/main" id="{22368CB5-E0AE-1E3E-F30E-4C896F124ACC}"/>
                </a:ext>
              </a:extLst>
            </p:cNvPr>
            <p:cNvSpPr txBox="1"/>
            <p:nvPr/>
          </p:nvSpPr>
          <p:spPr>
            <a:xfrm>
              <a:off x="7347691" y="3638182"/>
              <a:ext cx="2516148" cy="246221"/>
            </a:xfrm>
            <a:prstGeom prst="rect">
              <a:avLst/>
            </a:prstGeom>
            <a:noFill/>
          </p:spPr>
          <p:txBody>
            <a:bodyPr wrap="square">
              <a:spAutoFit/>
            </a:bodyPr>
            <a:lstStyle/>
            <a:p>
              <a:endParaRPr lang="nl-NL" sz="1000" b="1" noProof="0" dirty="0">
                <a:solidFill>
                  <a:schemeClr val="accent3"/>
                </a:solidFill>
                <a:latin typeface="Gotham Bold" panose="02000803030000020004" pitchFamily="2" charset="0"/>
              </a:endParaRPr>
            </a:p>
          </p:txBody>
        </p:sp>
        <p:sp>
          <p:nvSpPr>
            <p:cNvPr id="25" name="Tekstvak 24">
              <a:extLst>
                <a:ext uri="{FF2B5EF4-FFF2-40B4-BE49-F238E27FC236}">
                  <a16:creationId xmlns:a16="http://schemas.microsoft.com/office/drawing/2014/main" id="{9C3B6ABC-A8BD-EBFF-5178-63DC73EB48F4}"/>
                </a:ext>
              </a:extLst>
            </p:cNvPr>
            <p:cNvSpPr txBox="1"/>
            <p:nvPr/>
          </p:nvSpPr>
          <p:spPr>
            <a:xfrm>
              <a:off x="7347691" y="5437337"/>
              <a:ext cx="2516148" cy="246221"/>
            </a:xfrm>
            <a:prstGeom prst="rect">
              <a:avLst/>
            </a:prstGeom>
            <a:noFill/>
          </p:spPr>
          <p:txBody>
            <a:bodyPr wrap="square">
              <a:spAutoFit/>
            </a:bodyPr>
            <a:lstStyle/>
            <a:p>
              <a:endParaRPr lang="nl-NL" sz="1000" b="1" noProof="0" dirty="0">
                <a:solidFill>
                  <a:schemeClr val="accent3"/>
                </a:solidFill>
                <a:latin typeface="Gotham Bold" panose="02000803030000020004" pitchFamily="2" charset="0"/>
              </a:endParaRPr>
            </a:p>
          </p:txBody>
        </p:sp>
        <p:sp>
          <p:nvSpPr>
            <p:cNvPr id="26" name="Tekstvak 25">
              <a:extLst>
                <a:ext uri="{FF2B5EF4-FFF2-40B4-BE49-F238E27FC236}">
                  <a16:creationId xmlns:a16="http://schemas.microsoft.com/office/drawing/2014/main" id="{988C7089-D333-C609-F8E2-96D44389B5A4}"/>
                </a:ext>
              </a:extLst>
            </p:cNvPr>
            <p:cNvSpPr txBox="1"/>
            <p:nvPr/>
          </p:nvSpPr>
          <p:spPr>
            <a:xfrm>
              <a:off x="3666503" y="4088188"/>
              <a:ext cx="1861959" cy="246221"/>
            </a:xfrm>
            <a:prstGeom prst="rect">
              <a:avLst/>
            </a:prstGeom>
            <a:noFill/>
          </p:spPr>
          <p:txBody>
            <a:bodyPr wrap="square">
              <a:spAutoFit/>
            </a:bodyPr>
            <a:lstStyle/>
            <a:p>
              <a:endParaRPr lang="nl-NL" sz="1000" b="1" noProof="0" dirty="0">
                <a:solidFill>
                  <a:schemeClr val="accent3"/>
                </a:solidFill>
                <a:latin typeface="Gotham Bold" panose="02000803030000020004" pitchFamily="2" charset="0"/>
              </a:endParaRPr>
            </a:p>
          </p:txBody>
        </p:sp>
        <p:pic>
          <p:nvPicPr>
            <p:cNvPr id="27" name="Graphic 26" descr="Document met effen opvulling">
              <a:extLst>
                <a:ext uri="{FF2B5EF4-FFF2-40B4-BE49-F238E27FC236}">
                  <a16:creationId xmlns:a16="http://schemas.microsoft.com/office/drawing/2014/main" id="{57FF4AC8-77D6-AD86-9F49-1828C1902D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06762" y="5440612"/>
              <a:ext cx="550953" cy="550953"/>
            </a:xfrm>
            <a:prstGeom prst="rect">
              <a:avLst/>
            </a:prstGeom>
          </p:spPr>
        </p:pic>
        <p:pic>
          <p:nvPicPr>
            <p:cNvPr id="28" name="Graphic 27" descr="Document met effen opvulling">
              <a:extLst>
                <a:ext uri="{FF2B5EF4-FFF2-40B4-BE49-F238E27FC236}">
                  <a16:creationId xmlns:a16="http://schemas.microsoft.com/office/drawing/2014/main" id="{4221FF39-74C6-A19C-C49A-BF07585036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72887" y="5267006"/>
              <a:ext cx="550953" cy="550953"/>
            </a:xfrm>
            <a:prstGeom prst="rect">
              <a:avLst/>
            </a:prstGeom>
          </p:spPr>
        </p:pic>
        <p:pic>
          <p:nvPicPr>
            <p:cNvPr id="29" name="Graphic 28" descr="Badge Tick1 met effen opvulling">
              <a:extLst>
                <a:ext uri="{FF2B5EF4-FFF2-40B4-BE49-F238E27FC236}">
                  <a16:creationId xmlns:a16="http://schemas.microsoft.com/office/drawing/2014/main" id="{5D4119C4-7D9E-E446-5376-82702E46640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88444" y="4420068"/>
              <a:ext cx="454110" cy="454110"/>
            </a:xfrm>
            <a:prstGeom prst="rect">
              <a:avLst/>
            </a:prstGeom>
          </p:spPr>
        </p:pic>
      </p:grpSp>
    </p:spTree>
    <p:extLst>
      <p:ext uri="{BB962C8B-B14F-4D97-AF65-F5344CB8AC3E}">
        <p14:creationId xmlns:p14="http://schemas.microsoft.com/office/powerpoint/2010/main" val="33972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cstate="screen">
            <a:extLst>
              <a:ext uri="{28A0092B-C50C-407E-A947-70E740481C1C}">
                <a14:useLocalDpi xmlns:a14="http://schemas.microsoft.com/office/drawing/2010/main"/>
              </a:ext>
            </a:extLst>
          </a:blip>
          <a:srcRect r="-183" b="-59"/>
          <a:stretch/>
        </p:blipFill>
        <p:spPr>
          <a:xfrm>
            <a:off x="0" y="1"/>
            <a:ext cx="6962605" cy="6861703"/>
          </a:xfrm>
          <a:prstGeom prst="rect">
            <a:avLst/>
          </a:prstGeom>
        </p:spPr>
      </p:pic>
      <p:grpSp>
        <p:nvGrpSpPr>
          <p:cNvPr id="3" name="Group 3"/>
          <p:cNvGrpSpPr/>
          <p:nvPr/>
        </p:nvGrpSpPr>
        <p:grpSpPr>
          <a:xfrm>
            <a:off x="5172000" y="-1"/>
            <a:ext cx="7020000" cy="6858000"/>
            <a:chOff x="0" y="0"/>
            <a:chExt cx="1913890" cy="1913890"/>
          </a:xfrm>
          <a:solidFill>
            <a:schemeClr val="accent3"/>
          </a:solidFill>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233348"/>
                </a:solidFill>
                <a:effectLst/>
                <a:uLnTx/>
                <a:uFillTx/>
                <a:latin typeface="Calibri" panose="020F0502020204030204"/>
                <a:ea typeface="+mn-ea"/>
                <a:cs typeface="+mn-cs"/>
              </a:endParaRPr>
            </a:p>
          </p:txBody>
        </p:sp>
      </p:grpSp>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28102" y="5912212"/>
            <a:ext cx="1127169" cy="590865"/>
          </a:xfrm>
          <a:prstGeom prst="rect">
            <a:avLst/>
          </a:prstGeom>
        </p:spPr>
      </p:pic>
      <p:sp>
        <p:nvSpPr>
          <p:cNvPr id="8" name="Text Placeholder 7">
            <a:extLst>
              <a:ext uri="{FF2B5EF4-FFF2-40B4-BE49-F238E27FC236}">
                <a16:creationId xmlns:a16="http://schemas.microsoft.com/office/drawing/2014/main" id="{E8753C93-3A63-73A9-A309-ABAA81D9D19F}"/>
              </a:ext>
            </a:extLst>
          </p:cNvPr>
          <p:cNvSpPr>
            <a:spLocks noGrp="1"/>
          </p:cNvSpPr>
          <p:nvPr>
            <p:ph type="body" sz="quarter" idx="13"/>
          </p:nvPr>
        </p:nvSpPr>
        <p:spPr/>
        <p:txBody>
          <a:bodyPr/>
          <a:lstStyle/>
          <a:p>
            <a:endParaRPr lang="en-GB"/>
          </a:p>
        </p:txBody>
      </p:sp>
      <p:sp>
        <p:nvSpPr>
          <p:cNvPr id="9" name="Text Placeholder 8">
            <a:extLst>
              <a:ext uri="{FF2B5EF4-FFF2-40B4-BE49-F238E27FC236}">
                <a16:creationId xmlns:a16="http://schemas.microsoft.com/office/drawing/2014/main" id="{67C793BE-CFA7-E281-A509-C8B0364FD49A}"/>
              </a:ext>
            </a:extLst>
          </p:cNvPr>
          <p:cNvSpPr>
            <a:spLocks noGrp="1"/>
          </p:cNvSpPr>
          <p:nvPr>
            <p:ph type="body" sz="quarter" idx="14"/>
          </p:nvPr>
        </p:nvSpPr>
        <p:spPr>
          <a:xfrm>
            <a:off x="5551976" y="5297922"/>
            <a:ext cx="6179775" cy="516921"/>
          </a:xfrm>
        </p:spPr>
        <p:txBody>
          <a:bodyPr>
            <a:normAutofit lnSpcReduction="10000"/>
          </a:bodyPr>
          <a:lstStyle/>
          <a:p>
            <a:r>
              <a:rPr lang="en-GB" dirty="0"/>
              <a:t>IMPACT METEN</a:t>
            </a:r>
          </a:p>
        </p:txBody>
      </p:sp>
    </p:spTree>
    <p:extLst>
      <p:ext uri="{BB962C8B-B14F-4D97-AF65-F5344CB8AC3E}">
        <p14:creationId xmlns:p14="http://schemas.microsoft.com/office/powerpoint/2010/main" val="408178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F327-AA49-F504-ADB3-F719271955A3}"/>
              </a:ext>
            </a:extLst>
          </p:cNvPr>
          <p:cNvSpPr>
            <a:spLocks noGrp="1"/>
          </p:cNvSpPr>
          <p:nvPr>
            <p:ph type="title"/>
          </p:nvPr>
        </p:nvSpPr>
        <p:spPr/>
        <p:txBody>
          <a:bodyPr>
            <a:normAutofit fontScale="90000"/>
          </a:bodyPr>
          <a:lstStyle/>
          <a:p>
            <a:r>
              <a:rPr lang="nl-NL" noProof="0"/>
              <a:t>WAT IS IMPACT? </a:t>
            </a:r>
          </a:p>
        </p:txBody>
      </p:sp>
      <p:sp>
        <p:nvSpPr>
          <p:cNvPr id="3" name="Text Placeholder 2">
            <a:extLst>
              <a:ext uri="{FF2B5EF4-FFF2-40B4-BE49-F238E27FC236}">
                <a16:creationId xmlns:a16="http://schemas.microsoft.com/office/drawing/2014/main" id="{087B5479-A2CF-4DEF-F8FB-07E7C68187E6}"/>
              </a:ext>
            </a:extLst>
          </p:cNvPr>
          <p:cNvSpPr>
            <a:spLocks noGrp="1"/>
          </p:cNvSpPr>
          <p:nvPr>
            <p:ph type="body" idx="1"/>
          </p:nvPr>
        </p:nvSpPr>
        <p:spPr/>
        <p:txBody>
          <a:bodyPr/>
          <a:lstStyle/>
          <a:p>
            <a:r>
              <a:rPr lang="nl-NL" dirty="0"/>
              <a:t>MEETBARE VERANDERING DIE DIRECT TOE TE SCHRIJVEN IS AAN EEN INTERVENTIE</a:t>
            </a:r>
            <a:endParaRPr lang="nl-NL" noProof="0" dirty="0"/>
          </a:p>
        </p:txBody>
      </p:sp>
      <p:sp>
        <p:nvSpPr>
          <p:cNvPr id="5" name="Rectangle 4">
            <a:extLst>
              <a:ext uri="{FF2B5EF4-FFF2-40B4-BE49-F238E27FC236}">
                <a16:creationId xmlns:a16="http://schemas.microsoft.com/office/drawing/2014/main" id="{4B867399-EDDB-D606-D4CD-D5C7F8C0E59D}"/>
              </a:ext>
            </a:extLst>
          </p:cNvPr>
          <p:cNvSpPr/>
          <p:nvPr/>
        </p:nvSpPr>
        <p:spPr>
          <a:xfrm>
            <a:off x="701458" y="2496803"/>
            <a:ext cx="3432131" cy="336568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pPr>
            <a:r>
              <a:rPr lang="nl-NL" b="1" noProof="0" dirty="0">
                <a:latin typeface="Lato Light" panose="020F0502020204030203" pitchFamily="34" charset="0"/>
                <a:ea typeface="Lato Light" panose="020F0502020204030203" pitchFamily="34" charset="0"/>
                <a:cs typeface="Lato Light" panose="020F0502020204030203" pitchFamily="34" charset="0"/>
              </a:rPr>
              <a:t>Intentionaliteit</a:t>
            </a:r>
          </a:p>
          <a:p>
            <a:pPr algn="ctr"/>
            <a:endParaRPr lang="nl-NL" b="1" noProof="0" dirty="0">
              <a:latin typeface="Lato Light" panose="020F0502020204030203" pitchFamily="34" charset="0"/>
              <a:ea typeface="Lato Light" panose="020F0502020204030203" pitchFamily="34" charset="0"/>
              <a:cs typeface="Lato Light" panose="020F0502020204030203" pitchFamily="34" charset="0"/>
            </a:endParaRPr>
          </a:p>
          <a:p>
            <a:pPr algn="ctr"/>
            <a:r>
              <a:rPr lang="nl-NL" noProof="0" dirty="0">
                <a:latin typeface="Lato Light" panose="020F0502020204030203" pitchFamily="34" charset="0"/>
                <a:ea typeface="Lato Light" panose="020F0502020204030203" pitchFamily="34" charset="0"/>
                <a:cs typeface="Lato Light" panose="020F0502020204030203" pitchFamily="34" charset="0"/>
              </a:rPr>
              <a:t>Impact moet het resultaat zijn van een bewuste en doelgerichte inzet. Dit betekent dat de beoogde sociale en/of ecologische effecten vooraf duidelijk worden geformuleerd en expliciet worden vastgelegd.</a:t>
            </a:r>
          </a:p>
          <a:p>
            <a:pPr algn="ctr"/>
            <a:endParaRPr lang="nl-NL" noProof="0"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a:extLst>
              <a:ext uri="{FF2B5EF4-FFF2-40B4-BE49-F238E27FC236}">
                <a16:creationId xmlns:a16="http://schemas.microsoft.com/office/drawing/2014/main" id="{0035D987-ADEC-AB60-8616-5D97C4C2171A}"/>
              </a:ext>
            </a:extLst>
          </p:cNvPr>
          <p:cNvSpPr/>
          <p:nvPr/>
        </p:nvSpPr>
        <p:spPr>
          <a:xfrm>
            <a:off x="4321500" y="2496803"/>
            <a:ext cx="3432131" cy="336568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b="1" noProof="0" dirty="0">
                <a:latin typeface="Lato Light" panose="020F0502020204030203" pitchFamily="34" charset="0"/>
                <a:ea typeface="Lato Light" panose="020F0502020204030203" pitchFamily="34" charset="0"/>
                <a:cs typeface="Lato Light" panose="020F0502020204030203" pitchFamily="34" charset="0"/>
              </a:rPr>
              <a:t>Meetbaarheid</a:t>
            </a:r>
          </a:p>
          <a:p>
            <a:pPr algn="ctr"/>
            <a:endParaRPr lang="nl-NL" b="1" noProof="0" dirty="0">
              <a:latin typeface="Lato Light" panose="020F0502020204030203" pitchFamily="34" charset="0"/>
              <a:ea typeface="Lato Light" panose="020F0502020204030203" pitchFamily="34" charset="0"/>
              <a:cs typeface="Lato Light" panose="020F0502020204030203" pitchFamily="34" charset="0"/>
            </a:endParaRPr>
          </a:p>
          <a:p>
            <a:pPr algn="ctr"/>
            <a:r>
              <a:rPr lang="nl-NL" noProof="0" dirty="0">
                <a:latin typeface="Lato Light" panose="020F0502020204030203" pitchFamily="34" charset="0"/>
                <a:ea typeface="Lato Light" panose="020F0502020204030203" pitchFamily="34" charset="0"/>
                <a:cs typeface="Lato Light" panose="020F0502020204030203" pitchFamily="34" charset="0"/>
              </a:rPr>
              <a:t>Impact moet zo veel mogelijk worden onderbouwd met kwantitatieve (en waar nodig kwalitatieve) indicatoren. Zonder een gestructureerd meetsysteem, met vooraf gedefinieerde doelstellingen, is het onmogelijk om impact overtuigend aan te tonen.</a:t>
            </a:r>
          </a:p>
          <a:p>
            <a:pPr algn="ctr"/>
            <a:endParaRPr lang="nl-NL" noProof="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A88C7D29-626E-B087-8DB3-AF4E16184E39}"/>
              </a:ext>
            </a:extLst>
          </p:cNvPr>
          <p:cNvSpPr/>
          <p:nvPr/>
        </p:nvSpPr>
        <p:spPr>
          <a:xfrm>
            <a:off x="7941542" y="2496803"/>
            <a:ext cx="3432131" cy="336568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nl-NL" b="1" noProof="0" err="1">
                <a:latin typeface="Lato Light" panose="020F0502020204030203" pitchFamily="34" charset="0"/>
                <a:ea typeface="Lato Light" panose="020F0502020204030203" pitchFamily="34" charset="0"/>
                <a:cs typeface="Lato Light" panose="020F0502020204030203" pitchFamily="34" charset="0"/>
              </a:rPr>
              <a:t>Additionaliteit</a:t>
            </a:r>
            <a:endParaRPr lang="nl-NL" b="1" noProof="0">
              <a:latin typeface="Lato Light" panose="020F0502020204030203" pitchFamily="34" charset="0"/>
              <a:ea typeface="Lato Light" panose="020F0502020204030203" pitchFamily="34" charset="0"/>
              <a:cs typeface="Lato Light" panose="020F0502020204030203" pitchFamily="34" charset="0"/>
            </a:endParaRPr>
          </a:p>
          <a:p>
            <a:pPr algn="ctr"/>
            <a:endParaRPr lang="nl-NL" b="1" noProof="0">
              <a:latin typeface="Lato Light" panose="020F0502020204030203" pitchFamily="34" charset="0"/>
              <a:ea typeface="Lato Light" panose="020F0502020204030203" pitchFamily="34" charset="0"/>
              <a:cs typeface="Lato Light" panose="020F0502020204030203" pitchFamily="34" charset="0"/>
            </a:endParaRPr>
          </a:p>
          <a:p>
            <a:pPr algn="ctr"/>
            <a:r>
              <a:rPr lang="nl-NL" noProof="0">
                <a:latin typeface="Lato Light" panose="020F0502020204030203" pitchFamily="34" charset="0"/>
                <a:ea typeface="Lato Light" panose="020F0502020204030203" pitchFamily="34" charset="0"/>
                <a:cs typeface="Lato Light" panose="020F0502020204030203" pitchFamily="34" charset="0"/>
              </a:rPr>
              <a:t>Impact moet aantoonbaar additioneel zijn. Dit houdt in dat de effecten zonder de interventie of investering niet, of in veel mindere mate, zouden zijn opgetreden. </a:t>
            </a:r>
            <a:r>
              <a:rPr lang="nl-NL" noProof="0" err="1">
                <a:latin typeface="Lato Light" panose="020F0502020204030203" pitchFamily="34" charset="0"/>
                <a:ea typeface="Lato Light" panose="020F0502020204030203" pitchFamily="34" charset="0"/>
                <a:cs typeface="Lato Light" panose="020F0502020204030203" pitchFamily="34" charset="0"/>
              </a:rPr>
              <a:t>Additionaliteit</a:t>
            </a:r>
            <a:r>
              <a:rPr lang="nl-NL" noProof="0">
                <a:latin typeface="Lato Light" panose="020F0502020204030203" pitchFamily="34" charset="0"/>
                <a:ea typeface="Lato Light" panose="020F0502020204030203" pitchFamily="34" charset="0"/>
                <a:cs typeface="Lato Light" panose="020F0502020204030203" pitchFamily="34" charset="0"/>
              </a:rPr>
              <a:t> zorgt ervoor dat de bijdrage uniek en onderscheidend is.</a:t>
            </a:r>
          </a:p>
          <a:p>
            <a:pPr algn="ctr"/>
            <a:endParaRPr lang="nl-NL" noProof="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2624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095B-18D9-3165-08C9-3BA1CD320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2C69C-0F44-D7F0-466D-F25AD3E0AEA1}"/>
              </a:ext>
            </a:extLst>
          </p:cNvPr>
          <p:cNvSpPr>
            <a:spLocks noGrp="1"/>
          </p:cNvSpPr>
          <p:nvPr>
            <p:ph type="title"/>
          </p:nvPr>
        </p:nvSpPr>
        <p:spPr>
          <a:xfrm>
            <a:off x="437930" y="548702"/>
            <a:ext cx="11588970" cy="335422"/>
          </a:xfrm>
          <a:prstGeom prst="rect">
            <a:avLst/>
          </a:prstGeom>
        </p:spPr>
        <p:txBody>
          <a:bodyPr>
            <a:noAutofit/>
          </a:bodyPr>
          <a:lstStyle/>
          <a:p>
            <a:r>
              <a:rPr lang="nl-NL" sz="2200">
                <a:solidFill>
                  <a:schemeClr val="tx2"/>
                </a:solidFill>
              </a:rPr>
              <a:t>STUREN OP IMPACT BIEDT HOUVAST IN POLITIEK ONZEKERE TIJDEN</a:t>
            </a:r>
            <a:endParaRPr lang="nl-NL" sz="2200" b="1">
              <a:solidFill>
                <a:schemeClr val="tx2"/>
              </a:solidFill>
            </a:endParaRPr>
          </a:p>
        </p:txBody>
      </p:sp>
      <p:sp>
        <p:nvSpPr>
          <p:cNvPr id="8" name="TextBox 14">
            <a:extLst>
              <a:ext uri="{FF2B5EF4-FFF2-40B4-BE49-F238E27FC236}">
                <a16:creationId xmlns:a16="http://schemas.microsoft.com/office/drawing/2014/main" id="{6A9CA8A7-9C4F-B80C-4AAF-65AFECB96713}"/>
              </a:ext>
            </a:extLst>
          </p:cNvPr>
          <p:cNvSpPr txBox="1"/>
          <p:nvPr/>
        </p:nvSpPr>
        <p:spPr>
          <a:xfrm>
            <a:off x="4951266" y="5917939"/>
            <a:ext cx="901621"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srgbClr val="233348"/>
              </a:solidFill>
              <a:effectLst/>
              <a:uLnTx/>
              <a:uFillTx/>
              <a:latin typeface="Lato Light" panose="020F0302020204030203" pitchFamily="34" charset="77"/>
              <a:ea typeface="Poppins Light" charset="0"/>
              <a:cs typeface="Poppins Light"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400" b="0" i="0" u="none" strike="noStrike" kern="1200" cap="none" spc="0" normalizeH="0" baseline="0" noProof="0">
              <a:ln>
                <a:noFill/>
              </a:ln>
              <a:solidFill>
                <a:srgbClr val="233348"/>
              </a:solidFill>
              <a:effectLst/>
              <a:uLnTx/>
              <a:uFillTx/>
              <a:latin typeface="Lato Light" panose="020F0302020204030203" pitchFamily="34" charset="77"/>
              <a:ea typeface="Poppins Light" charset="0"/>
              <a:cs typeface="Poppins Light"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400" b="0" i="0" u="none" strike="noStrike" kern="1200" cap="none" spc="0" normalizeH="0" baseline="0" noProof="0">
              <a:ln>
                <a:noFill/>
              </a:ln>
              <a:solidFill>
                <a:srgbClr val="233348"/>
              </a:solidFill>
              <a:effectLst/>
              <a:uLnTx/>
              <a:uFillTx/>
              <a:latin typeface="Lato Light" panose="020F0302020204030203" pitchFamily="34" charset="77"/>
              <a:ea typeface="Poppins Light" charset="0"/>
              <a:cs typeface="Poppins Light" charset="0"/>
            </a:endParaRPr>
          </a:p>
        </p:txBody>
      </p:sp>
      <p:sp>
        <p:nvSpPr>
          <p:cNvPr id="11" name="AutoShape 6" descr="Wil jij ook begrepen worden op de arbeidsmarkt? | Studeren &amp; Werken op Maat">
            <a:extLst>
              <a:ext uri="{FF2B5EF4-FFF2-40B4-BE49-F238E27FC236}">
                <a16:creationId xmlns:a16="http://schemas.microsoft.com/office/drawing/2014/main" id="{0EDB85FE-0A71-E9A8-89E0-3F7109C2770D}"/>
              </a:ext>
            </a:extLst>
          </p:cNvPr>
          <p:cNvSpPr>
            <a:spLocks noChangeAspect="1" noChangeArrowheads="1"/>
          </p:cNvSpPr>
          <p:nvPr/>
        </p:nvSpPr>
        <p:spPr bwMode="auto">
          <a:xfrm>
            <a:off x="2572606" y="4264904"/>
            <a:ext cx="165228" cy="1652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233348"/>
              </a:solidFill>
              <a:effectLst/>
              <a:uLnTx/>
              <a:uFillTx/>
              <a:latin typeface="Calibri" panose="020F0502020204030204"/>
              <a:ea typeface="+mn-ea"/>
              <a:cs typeface="+mn-cs"/>
            </a:endParaRPr>
          </a:p>
        </p:txBody>
      </p:sp>
      <p:sp>
        <p:nvSpPr>
          <p:cNvPr id="6" name="AutoShape 2">
            <a:extLst>
              <a:ext uri="{FF2B5EF4-FFF2-40B4-BE49-F238E27FC236}">
                <a16:creationId xmlns:a16="http://schemas.microsoft.com/office/drawing/2014/main" id="{63EF352E-986F-D8C7-EE1D-6A0EA660899C}"/>
              </a:ext>
            </a:extLst>
          </p:cNvPr>
          <p:cNvSpPr>
            <a:spLocks noChangeAspect="1" noChangeArrowheads="1"/>
          </p:cNvSpPr>
          <p:nvPr/>
        </p:nvSpPr>
        <p:spPr bwMode="auto">
          <a:xfrm>
            <a:off x="5943600" y="354805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233348"/>
              </a:solidFill>
              <a:effectLst/>
              <a:uLnTx/>
              <a:uFillTx/>
              <a:latin typeface="Calibri" panose="020F0502020204030204"/>
              <a:ea typeface="+mn-ea"/>
              <a:cs typeface="+mn-cs"/>
            </a:endParaRPr>
          </a:p>
        </p:txBody>
      </p:sp>
      <p:sp>
        <p:nvSpPr>
          <p:cNvPr id="5" name="Tijdelijke aanduiding voor tekst 4">
            <a:extLst>
              <a:ext uri="{FF2B5EF4-FFF2-40B4-BE49-F238E27FC236}">
                <a16:creationId xmlns:a16="http://schemas.microsoft.com/office/drawing/2014/main" id="{13AB2C76-5373-05FA-F2A9-8FAB5E436CBC}"/>
              </a:ext>
            </a:extLst>
          </p:cNvPr>
          <p:cNvSpPr>
            <a:spLocks noGrp="1"/>
          </p:cNvSpPr>
          <p:nvPr>
            <p:ph type="body" idx="1"/>
          </p:nvPr>
        </p:nvSpPr>
        <p:spPr/>
        <p:txBody>
          <a:bodyPr/>
          <a:lstStyle/>
          <a:p>
            <a:endParaRPr lang="nl-NL"/>
          </a:p>
        </p:txBody>
      </p:sp>
      <p:pic>
        <p:nvPicPr>
          <p:cNvPr id="13" name="Picture 12">
            <a:extLst>
              <a:ext uri="{FF2B5EF4-FFF2-40B4-BE49-F238E27FC236}">
                <a16:creationId xmlns:a16="http://schemas.microsoft.com/office/drawing/2014/main" id="{C7587EE0-6496-2FA7-8E96-4EA3FDA8CF82}"/>
              </a:ext>
            </a:extLst>
          </p:cNvPr>
          <p:cNvPicPr>
            <a:picLocks noChangeAspect="1"/>
          </p:cNvPicPr>
          <p:nvPr/>
        </p:nvPicPr>
        <p:blipFill>
          <a:blip r:embed="rId3"/>
          <a:stretch>
            <a:fillRect/>
          </a:stretch>
        </p:blipFill>
        <p:spPr>
          <a:xfrm>
            <a:off x="539853" y="1995535"/>
            <a:ext cx="6767688" cy="1732647"/>
          </a:xfrm>
          <a:prstGeom prst="rect">
            <a:avLst/>
          </a:prstGeom>
        </p:spPr>
      </p:pic>
      <p:pic>
        <p:nvPicPr>
          <p:cNvPr id="15" name="Picture 14">
            <a:extLst>
              <a:ext uri="{FF2B5EF4-FFF2-40B4-BE49-F238E27FC236}">
                <a16:creationId xmlns:a16="http://schemas.microsoft.com/office/drawing/2014/main" id="{3403D184-F38B-C699-6EB8-E53E7823F509}"/>
              </a:ext>
            </a:extLst>
          </p:cNvPr>
          <p:cNvPicPr>
            <a:picLocks noChangeAspect="1"/>
          </p:cNvPicPr>
          <p:nvPr/>
        </p:nvPicPr>
        <p:blipFill>
          <a:blip r:embed="rId4"/>
          <a:stretch>
            <a:fillRect/>
          </a:stretch>
        </p:blipFill>
        <p:spPr>
          <a:xfrm>
            <a:off x="302629" y="4594559"/>
            <a:ext cx="6287377" cy="1714739"/>
          </a:xfrm>
          <a:prstGeom prst="rect">
            <a:avLst/>
          </a:prstGeom>
        </p:spPr>
      </p:pic>
      <p:pic>
        <p:nvPicPr>
          <p:cNvPr id="17" name="Picture 16">
            <a:extLst>
              <a:ext uri="{FF2B5EF4-FFF2-40B4-BE49-F238E27FC236}">
                <a16:creationId xmlns:a16="http://schemas.microsoft.com/office/drawing/2014/main" id="{8B386FD3-98B5-B5B5-79B9-1BAE04978C52}"/>
              </a:ext>
            </a:extLst>
          </p:cNvPr>
          <p:cNvPicPr>
            <a:picLocks noChangeAspect="1"/>
          </p:cNvPicPr>
          <p:nvPr/>
        </p:nvPicPr>
        <p:blipFill>
          <a:blip r:embed="rId5"/>
          <a:stretch>
            <a:fillRect/>
          </a:stretch>
        </p:blipFill>
        <p:spPr>
          <a:xfrm>
            <a:off x="7234242" y="1969777"/>
            <a:ext cx="4534533" cy="485843"/>
          </a:xfrm>
          <a:prstGeom prst="rect">
            <a:avLst/>
          </a:prstGeom>
        </p:spPr>
      </p:pic>
      <p:pic>
        <p:nvPicPr>
          <p:cNvPr id="7" name="Picture 6">
            <a:extLst>
              <a:ext uri="{FF2B5EF4-FFF2-40B4-BE49-F238E27FC236}">
                <a16:creationId xmlns:a16="http://schemas.microsoft.com/office/drawing/2014/main" id="{12010302-4763-241B-AFF2-AE41F2315804}"/>
              </a:ext>
            </a:extLst>
          </p:cNvPr>
          <p:cNvPicPr>
            <a:picLocks noChangeAspect="1"/>
          </p:cNvPicPr>
          <p:nvPr/>
        </p:nvPicPr>
        <p:blipFill>
          <a:blip r:embed="rId6"/>
          <a:stretch>
            <a:fillRect/>
          </a:stretch>
        </p:blipFill>
        <p:spPr>
          <a:xfrm>
            <a:off x="5665179" y="3541273"/>
            <a:ext cx="6354062" cy="1810003"/>
          </a:xfrm>
          <a:prstGeom prst="rect">
            <a:avLst/>
          </a:prstGeom>
        </p:spPr>
      </p:pic>
    </p:spTree>
    <p:extLst>
      <p:ext uri="{BB962C8B-B14F-4D97-AF65-F5344CB8AC3E}">
        <p14:creationId xmlns:p14="http://schemas.microsoft.com/office/powerpoint/2010/main" val="3021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38719-122F-8D9C-5680-2D24095FC8CB}"/>
              </a:ext>
            </a:extLst>
          </p:cNvPr>
          <p:cNvSpPr>
            <a:spLocks noGrp="1"/>
          </p:cNvSpPr>
          <p:nvPr>
            <p:ph type="title"/>
          </p:nvPr>
        </p:nvSpPr>
        <p:spPr>
          <a:xfrm>
            <a:off x="437930" y="548702"/>
            <a:ext cx="11449270" cy="335422"/>
          </a:xfrm>
        </p:spPr>
        <p:txBody>
          <a:bodyPr>
            <a:normAutofit fontScale="90000"/>
          </a:bodyPr>
          <a:lstStyle/>
          <a:p>
            <a:r>
              <a:rPr lang="nl-NL"/>
              <a:t>DOELEN IMPACT MANAGEMENT </a:t>
            </a:r>
          </a:p>
        </p:txBody>
      </p:sp>
      <p:sp>
        <p:nvSpPr>
          <p:cNvPr id="41" name="Rounded Rectangle 40">
            <a:extLst>
              <a:ext uri="{FF2B5EF4-FFF2-40B4-BE49-F238E27FC236}">
                <a16:creationId xmlns:a16="http://schemas.microsoft.com/office/drawing/2014/main" id="{B5AA49BC-2CB9-D32A-EEF7-7C949FE86C77}"/>
              </a:ext>
            </a:extLst>
          </p:cNvPr>
          <p:cNvSpPr/>
          <p:nvPr/>
        </p:nvSpPr>
        <p:spPr>
          <a:xfrm>
            <a:off x="4035742" y="2263460"/>
            <a:ext cx="1914525" cy="339495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TextBox 50">
            <a:extLst>
              <a:ext uri="{FF2B5EF4-FFF2-40B4-BE49-F238E27FC236}">
                <a16:creationId xmlns:a16="http://schemas.microsoft.com/office/drawing/2014/main" id="{77A30778-B8E5-21D1-0221-F014A675414A}"/>
              </a:ext>
            </a:extLst>
          </p:cNvPr>
          <p:cNvSpPr txBox="1">
            <a:spLocks noChangeArrowheads="1"/>
          </p:cNvSpPr>
          <p:nvPr/>
        </p:nvSpPr>
        <p:spPr bwMode="auto">
          <a:xfrm>
            <a:off x="4035742" y="4391858"/>
            <a:ext cx="18733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lang="nl-NL" altLang="en-US" sz="1400" b="1">
                <a:solidFill>
                  <a:prstClr val="white"/>
                </a:solidFill>
                <a:latin typeface="Lato Light" panose="020F0502020204030203" pitchFamily="34" charset="0"/>
                <a:ea typeface="Lato Light" panose="020F0502020204030203" pitchFamily="34" charset="0"/>
                <a:cs typeface="Lato Light" panose="020F0502020204030203" pitchFamily="34" charset="0"/>
              </a:rPr>
              <a:t>Verantwoording</a:t>
            </a:r>
            <a:endParaRPr kumimoji="0" lang="nl-NL" altLang="en-US" sz="14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43" name="Group 55">
            <a:extLst>
              <a:ext uri="{FF2B5EF4-FFF2-40B4-BE49-F238E27FC236}">
                <a16:creationId xmlns:a16="http://schemas.microsoft.com/office/drawing/2014/main" id="{A03B07A3-2D31-0DA8-A642-7858F95B0D4A}"/>
              </a:ext>
            </a:extLst>
          </p:cNvPr>
          <p:cNvGrpSpPr/>
          <p:nvPr/>
        </p:nvGrpSpPr>
        <p:grpSpPr>
          <a:xfrm>
            <a:off x="4645273" y="2995819"/>
            <a:ext cx="1000407" cy="1191773"/>
            <a:chOff x="5638840" y="1713002"/>
            <a:chExt cx="1000407" cy="1191773"/>
          </a:xfrm>
        </p:grpSpPr>
        <p:pic>
          <p:nvPicPr>
            <p:cNvPr id="44" name="Picture 56">
              <a:extLst>
                <a:ext uri="{FF2B5EF4-FFF2-40B4-BE49-F238E27FC236}">
                  <a16:creationId xmlns:a16="http://schemas.microsoft.com/office/drawing/2014/main" id="{9A279D5D-A996-FC10-E3DE-D60CC1267F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2831" y="1713002"/>
              <a:ext cx="768350" cy="768350"/>
            </a:xfrm>
            <a:prstGeom prst="rect">
              <a:avLst/>
            </a:prstGeom>
          </p:spPr>
        </p:pic>
        <p:pic>
          <p:nvPicPr>
            <p:cNvPr id="45" name="Picture 57">
              <a:extLst>
                <a:ext uri="{FF2B5EF4-FFF2-40B4-BE49-F238E27FC236}">
                  <a16:creationId xmlns:a16="http://schemas.microsoft.com/office/drawing/2014/main" id="{EFB88D7F-8BD2-AC67-9D8B-29D5DA30C3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38840" y="2481526"/>
              <a:ext cx="1000407" cy="423249"/>
            </a:xfrm>
            <a:prstGeom prst="rect">
              <a:avLst/>
            </a:prstGeom>
          </p:spPr>
        </p:pic>
      </p:grpSp>
      <p:sp>
        <p:nvSpPr>
          <p:cNvPr id="46" name="Rounded Rectangle 33">
            <a:extLst>
              <a:ext uri="{FF2B5EF4-FFF2-40B4-BE49-F238E27FC236}">
                <a16:creationId xmlns:a16="http://schemas.microsoft.com/office/drawing/2014/main" id="{CA0FC621-6126-694F-61BE-7A2E8EC6402C}"/>
              </a:ext>
            </a:extLst>
          </p:cNvPr>
          <p:cNvSpPr/>
          <p:nvPr/>
        </p:nvSpPr>
        <p:spPr>
          <a:xfrm>
            <a:off x="1986145" y="2266071"/>
            <a:ext cx="1914525" cy="33949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A0905B5-0B15-258B-0729-D991826408A9}"/>
              </a:ext>
            </a:extLst>
          </p:cNvPr>
          <p:cNvSpPr txBox="1">
            <a:spLocks noChangeArrowheads="1"/>
          </p:cNvSpPr>
          <p:nvPr/>
        </p:nvSpPr>
        <p:spPr bwMode="auto">
          <a:xfrm>
            <a:off x="2254828" y="4391858"/>
            <a:ext cx="13771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kumimoji="0" lang="nl-NL" altLang="en-US" sz="14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Communicatie</a:t>
            </a:r>
          </a:p>
        </p:txBody>
      </p:sp>
      <p:pic>
        <p:nvPicPr>
          <p:cNvPr id="48" name="Graphic 47" descr="Lightbulb and gear outline">
            <a:extLst>
              <a:ext uri="{FF2B5EF4-FFF2-40B4-BE49-F238E27FC236}">
                <a16:creationId xmlns:a16="http://schemas.microsoft.com/office/drawing/2014/main" id="{9F82B9C4-4467-F28E-680A-65E9DA2209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0074" y="2916623"/>
            <a:ext cx="1238400" cy="1238400"/>
          </a:xfrm>
          <a:prstGeom prst="rect">
            <a:avLst/>
          </a:prstGeom>
        </p:spPr>
      </p:pic>
      <p:sp>
        <p:nvSpPr>
          <p:cNvPr id="49" name="Rounded Rectangle 3">
            <a:extLst>
              <a:ext uri="{FF2B5EF4-FFF2-40B4-BE49-F238E27FC236}">
                <a16:creationId xmlns:a16="http://schemas.microsoft.com/office/drawing/2014/main" id="{51630AD5-6321-5DEA-DC3E-13EB7F9A5504}"/>
              </a:ext>
            </a:extLst>
          </p:cNvPr>
          <p:cNvSpPr/>
          <p:nvPr/>
        </p:nvSpPr>
        <p:spPr>
          <a:xfrm>
            <a:off x="6111074" y="2237850"/>
            <a:ext cx="1914525" cy="33949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99"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8">
            <a:extLst>
              <a:ext uri="{FF2B5EF4-FFF2-40B4-BE49-F238E27FC236}">
                <a16:creationId xmlns:a16="http://schemas.microsoft.com/office/drawing/2014/main" id="{7B9EB949-42A3-2382-3201-4F9356B72829}"/>
              </a:ext>
            </a:extLst>
          </p:cNvPr>
          <p:cNvSpPr txBox="1">
            <a:spLocks noChangeArrowheads="1"/>
          </p:cNvSpPr>
          <p:nvPr/>
        </p:nvSpPr>
        <p:spPr bwMode="auto">
          <a:xfrm>
            <a:off x="6360137" y="4391858"/>
            <a:ext cx="1302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kumimoji="0" lang="nl-NL" altLang="en-US" sz="14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Leren </a:t>
            </a:r>
            <a:endParaRPr kumimoji="0" lang="nl-NL" altLang="en-US" sz="1600" b="1" i="0" u="none" strike="noStrike" kern="1200" cap="none" spc="0" normalizeH="0" baseline="0" noProof="0" dirty="0">
              <a:ln>
                <a:noFill/>
              </a:ln>
              <a:solidFill>
                <a:prstClr val="white"/>
              </a:solidFill>
              <a:effectLst/>
              <a:uLnTx/>
              <a:uFillTx/>
              <a:latin typeface="Lato" panose="020F0502020204030203" pitchFamily="34" charset="77"/>
              <a:ea typeface="+mn-ea"/>
              <a:cs typeface="Arial" panose="020B0604020202020204" pitchFamily="34" charset="0"/>
            </a:endParaRPr>
          </a:p>
        </p:txBody>
      </p:sp>
      <p:pic>
        <p:nvPicPr>
          <p:cNvPr id="51" name="Graphic 50" descr="Information outline">
            <a:extLst>
              <a:ext uri="{FF2B5EF4-FFF2-40B4-BE49-F238E27FC236}">
                <a16:creationId xmlns:a16="http://schemas.microsoft.com/office/drawing/2014/main" id="{BF013A6B-340B-ECC6-E938-31BF6341B3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2205" y="2932055"/>
            <a:ext cx="1238400" cy="1238400"/>
          </a:xfrm>
          <a:prstGeom prst="rect">
            <a:avLst/>
          </a:prstGeom>
        </p:spPr>
      </p:pic>
      <p:sp>
        <p:nvSpPr>
          <p:cNvPr id="56" name="Rounded Rectangle 46">
            <a:extLst>
              <a:ext uri="{FF2B5EF4-FFF2-40B4-BE49-F238E27FC236}">
                <a16:creationId xmlns:a16="http://schemas.microsoft.com/office/drawing/2014/main" id="{8F2E503B-5249-CCE1-EE19-A164332FCAF2}"/>
              </a:ext>
            </a:extLst>
          </p:cNvPr>
          <p:cNvSpPr/>
          <p:nvPr/>
        </p:nvSpPr>
        <p:spPr>
          <a:xfrm>
            <a:off x="8160671" y="2222820"/>
            <a:ext cx="1914525" cy="33949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TextBox 69">
            <a:extLst>
              <a:ext uri="{FF2B5EF4-FFF2-40B4-BE49-F238E27FC236}">
                <a16:creationId xmlns:a16="http://schemas.microsoft.com/office/drawing/2014/main" id="{AA3D9805-8BAC-CF59-9BF8-1D44E96EC24B}"/>
              </a:ext>
            </a:extLst>
          </p:cNvPr>
          <p:cNvSpPr txBox="1">
            <a:spLocks noChangeArrowheads="1"/>
          </p:cNvSpPr>
          <p:nvPr/>
        </p:nvSpPr>
        <p:spPr bwMode="auto">
          <a:xfrm>
            <a:off x="8378643" y="4391858"/>
            <a:ext cx="14785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
                <a:srgbClr val="44546A"/>
              </a:buClr>
              <a:buSzTx/>
              <a:buFontTx/>
              <a:buNone/>
              <a:tabLst/>
              <a:defRPr/>
            </a:pPr>
            <a:r>
              <a:rPr kumimoji="0" lang="nl-NL" altLang="en-US" sz="14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Sturen</a:t>
            </a:r>
          </a:p>
        </p:txBody>
      </p:sp>
      <p:pic>
        <p:nvPicPr>
          <p:cNvPr id="58" name="Graphic 57" descr="Route (Two Pins With A Path) with solid fill">
            <a:extLst>
              <a:ext uri="{FF2B5EF4-FFF2-40B4-BE49-F238E27FC236}">
                <a16:creationId xmlns:a16="http://schemas.microsoft.com/office/drawing/2014/main" id="{E7DEAD00-EC37-78F3-0713-42AEF5DA7B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499081" y="2932213"/>
            <a:ext cx="1237707" cy="1237707"/>
          </a:xfrm>
          <a:prstGeom prst="rect">
            <a:avLst/>
          </a:prstGeom>
        </p:spPr>
      </p:pic>
      <p:sp>
        <p:nvSpPr>
          <p:cNvPr id="6" name="Tekstvak 5">
            <a:extLst>
              <a:ext uri="{FF2B5EF4-FFF2-40B4-BE49-F238E27FC236}">
                <a16:creationId xmlns:a16="http://schemas.microsoft.com/office/drawing/2014/main" id="{D3CCCBF6-62FB-48EA-7388-C5485B5B99BA}"/>
              </a:ext>
            </a:extLst>
          </p:cNvPr>
          <p:cNvSpPr txBox="1"/>
          <p:nvPr/>
        </p:nvSpPr>
        <p:spPr>
          <a:xfrm>
            <a:off x="437930" y="957753"/>
            <a:ext cx="10831846" cy="523220"/>
          </a:xfrm>
          <a:prstGeom prst="rect">
            <a:avLst/>
          </a:prstGeom>
          <a:noFill/>
        </p:spPr>
        <p:txBody>
          <a:bodyPr wrap="square">
            <a:spAutoFit/>
          </a:bodyPr>
          <a:lstStyle/>
          <a:p>
            <a:pPr lvl="0">
              <a:defRPr/>
            </a:pPr>
            <a:r>
              <a:rPr lang="nl-NL" sz="1400" spc="150">
                <a:solidFill>
                  <a:srgbClr val="000000"/>
                </a:solidFill>
                <a:latin typeface="Montserrat Light" pitchFamily="2" charset="77"/>
              </a:rPr>
              <a:t>NADENKEN OVER EN IMPACT CENTRAAL STELLEN IS HEEL BELANGRIJK WANT JE KAN ER MEERDERE DOELEN MEE DIENEN:</a:t>
            </a:r>
          </a:p>
        </p:txBody>
      </p:sp>
    </p:spTree>
    <p:extLst>
      <p:ext uri="{BB962C8B-B14F-4D97-AF65-F5344CB8AC3E}">
        <p14:creationId xmlns:p14="http://schemas.microsoft.com/office/powerpoint/2010/main" val="3344167062"/>
      </p:ext>
    </p:extLst>
  </p:cSld>
  <p:clrMapOvr>
    <a:masterClrMapping/>
  </p:clrMapOvr>
</p:sld>
</file>

<file path=ppt/theme/theme1.xml><?xml version="1.0" encoding="utf-8"?>
<a:theme xmlns:a="http://schemas.openxmlformats.org/drawingml/2006/main" name="2_SFNL_indeling">
  <a:themeElements>
    <a:clrScheme name="Custom 9">
      <a:dk1>
        <a:srgbClr val="233348"/>
      </a:dk1>
      <a:lt1>
        <a:srgbClr val="FEFFFF"/>
      </a:lt1>
      <a:dk2>
        <a:srgbClr val="201B5C"/>
      </a:dk2>
      <a:lt2>
        <a:srgbClr val="FFFFFF"/>
      </a:lt2>
      <a:accent1>
        <a:srgbClr val="F87F4F"/>
      </a:accent1>
      <a:accent2>
        <a:srgbClr val="F95D63"/>
      </a:accent2>
      <a:accent3>
        <a:srgbClr val="3B62C1"/>
      </a:accent3>
      <a:accent4>
        <a:srgbClr val="45B6E2"/>
      </a:accent4>
      <a:accent5>
        <a:srgbClr val="6AC6BA"/>
      </a:accent5>
      <a:accent6>
        <a:srgbClr val="201B5C"/>
      </a:accent6>
      <a:hlink>
        <a:srgbClr val="3B62C1"/>
      </a:hlink>
      <a:folHlink>
        <a:srgbClr val="201B5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5" id="{A79BD826-56EA-440A-8471-5A9C7FF75E25}" vid="{28401834-7032-4B50-93B2-941FC945F8FD}"/>
    </a:ext>
  </a:extLst>
</a:theme>
</file>

<file path=ppt/theme/theme2.xml><?xml version="1.0" encoding="utf-8"?>
<a:theme xmlns:a="http://schemas.openxmlformats.org/drawingml/2006/main" name="3_SFNL_indeling">
  <a:themeElements>
    <a:clrScheme name="Custom 9">
      <a:dk1>
        <a:srgbClr val="233348"/>
      </a:dk1>
      <a:lt1>
        <a:srgbClr val="FEFFFF"/>
      </a:lt1>
      <a:dk2>
        <a:srgbClr val="201B5C"/>
      </a:dk2>
      <a:lt2>
        <a:srgbClr val="FFFFFF"/>
      </a:lt2>
      <a:accent1>
        <a:srgbClr val="F87F4F"/>
      </a:accent1>
      <a:accent2>
        <a:srgbClr val="F95D63"/>
      </a:accent2>
      <a:accent3>
        <a:srgbClr val="3B62C1"/>
      </a:accent3>
      <a:accent4>
        <a:srgbClr val="45B6E2"/>
      </a:accent4>
      <a:accent5>
        <a:srgbClr val="6AC6BA"/>
      </a:accent5>
      <a:accent6>
        <a:srgbClr val="201B5C"/>
      </a:accent6>
      <a:hlink>
        <a:srgbClr val="3B62C1"/>
      </a:hlink>
      <a:folHlink>
        <a:srgbClr val="201B5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5" id="{A79BD826-56EA-440A-8471-5A9C7FF75E25}" vid="{28401834-7032-4B50-93B2-941FC945F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876ECB6-F828-4755-8891-DE8392698D69}">
  <we:reference id="WA200010001" version="1.0.0.1" store="Omex" storeType="OMEX"/>
  <we:alternateReferences>
    <we:reference id="WA200010001" version="1.0.0.1" store="WA200010001" storeType="OMEX"/>
  </we:alternateReferences>
  <we:properties>
    <we:property name="claude.fileId" value="&quot;d63e9d27-b58a-4da8-8560-db0e05027206&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A981BC078FED4BAAD319915776E7D6" ma:contentTypeVersion="16" ma:contentTypeDescription="Een nieuw document maken." ma:contentTypeScope="" ma:versionID="283b3c62bf841f139d638b27de330ce5">
  <xsd:schema xmlns:xsd="http://www.w3.org/2001/XMLSchema" xmlns:xs="http://www.w3.org/2001/XMLSchema" xmlns:p="http://schemas.microsoft.com/office/2006/metadata/properties" xmlns:ns2="b68ea7aa-1cfd-4446-9b63-8ef8b0a2f95a" xmlns:ns3="d832bd80-c517-4212-83ea-2ef67e6dc095" targetNamespace="http://schemas.microsoft.com/office/2006/metadata/properties" ma:root="true" ma:fieldsID="f297a471caf3a1e8b32409bb80e3c6a6" ns2:_="" ns3:_="">
    <xsd:import namespace="b68ea7aa-1cfd-4446-9b63-8ef8b0a2f95a"/>
    <xsd:import namespace="d832bd80-c517-4212-83ea-2ef67e6dc0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ea7aa-1cfd-4446-9b63-8ef8b0a2f95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53961281-2b15-4c72-bf84-a1afc4286416}" ma:internalName="TaxCatchAll" ma:showField="CatchAllData" ma:web="b68ea7aa-1cfd-4446-9b63-8ef8b0a2f95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32bd80-c517-4212-83ea-2ef67e6dc0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fadbefd-a7e7-4b7e-9ec4-04d01b452a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68ea7aa-1cfd-4446-9b63-8ef8b0a2f95a" xsi:nil="true"/>
    <lcf76f155ced4ddcb4097134ff3c332f xmlns="d832bd80-c517-4212-83ea-2ef67e6dc095">
      <Terms xmlns="http://schemas.microsoft.com/office/infopath/2007/PartnerControls"/>
    </lcf76f155ced4ddcb4097134ff3c332f>
    <MediaLengthInSeconds xmlns="d832bd80-c517-4212-83ea-2ef67e6dc095" xsi:nil="true"/>
    <SharedWithUsers xmlns="b68ea7aa-1cfd-4446-9b63-8ef8b0a2f95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C9CE4B-8353-4B9C-B138-BD14E6B91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ea7aa-1cfd-4446-9b63-8ef8b0a2f95a"/>
    <ds:schemaRef ds:uri="d832bd80-c517-4212-83ea-2ef67e6dc0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9AC75-FE6C-4785-B41E-6735FC10155C}">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d832bd80-c517-4212-83ea-2ef67e6dc095"/>
    <ds:schemaRef ds:uri="http://schemas.microsoft.com/office/infopath/2007/PartnerControls"/>
    <ds:schemaRef ds:uri="b68ea7aa-1cfd-4446-9b63-8ef8b0a2f95a"/>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D5FC4C3F-D409-4500-B631-8A4B811C8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SFNL Slidemaster Sjabloon</Template>
  <TotalTime>2038</TotalTime>
  <Words>1070</Words>
  <Application>Microsoft Office PowerPoint</Application>
  <PresentationFormat>Breedbeeld</PresentationFormat>
  <Paragraphs>196</Paragraphs>
  <Slides>16</Slides>
  <Notes>16</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16</vt:i4>
      </vt:variant>
    </vt:vector>
  </HeadingPairs>
  <TitlesOfParts>
    <vt:vector size="27" baseType="lpstr">
      <vt:lpstr>Arial</vt:lpstr>
      <vt:lpstr>Calibri</vt:lpstr>
      <vt:lpstr>Gotham Bold</vt:lpstr>
      <vt:lpstr>Gotham Bold Regular</vt:lpstr>
      <vt:lpstr>Lato</vt:lpstr>
      <vt:lpstr>Lato Light</vt:lpstr>
      <vt:lpstr>Montserrat Light</vt:lpstr>
      <vt:lpstr>Poppins Light</vt:lpstr>
      <vt:lpstr>Wingdings</vt:lpstr>
      <vt:lpstr>2_SFNL_indeling</vt:lpstr>
      <vt:lpstr>3_SFNL_indeling</vt:lpstr>
      <vt:lpstr>PowerPoint-presentatie</vt:lpstr>
      <vt:lpstr>OVER SOCIAL FINANCE NL</vt:lpstr>
      <vt:lpstr>PowerPoint-presentatie</vt:lpstr>
      <vt:lpstr>VOORBEELDEN</vt:lpstr>
      <vt:lpstr>VOORBEELD: HEALTH IMPACT BOND ‘STEVIG STAAN’ </vt:lpstr>
      <vt:lpstr>PowerPoint-presentatie</vt:lpstr>
      <vt:lpstr>WAT IS IMPACT? </vt:lpstr>
      <vt:lpstr>STUREN OP IMPACT BIEDT HOUVAST IN POLITIEK ONZEKERE TIJDEN</vt:lpstr>
      <vt:lpstr>DOELEN IMPACT MANAGEMENT </vt:lpstr>
      <vt:lpstr>STAPPEN IMPACT MANAGEMENT IN KAART</vt:lpstr>
      <vt:lpstr>VERANDERTHEORIE</vt:lpstr>
      <vt:lpstr>ONDERDELEN MEETPLAN</vt:lpstr>
      <vt:lpstr>VOORBEELD DASHBOARD</vt:lpstr>
      <vt:lpstr>KLAAR VOOR DE START!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Nina Berculo</dc:creator>
  <cp:lastModifiedBy>Uil den, Mariska</cp:lastModifiedBy>
  <cp:revision>3</cp:revision>
  <cp:lastPrinted>2018-11-21T16:22:49Z</cp:lastPrinted>
  <dcterms:created xsi:type="dcterms:W3CDTF">2023-09-02T10:49:00Z</dcterms:created>
  <dcterms:modified xsi:type="dcterms:W3CDTF">2026-04-16T10:11:10Z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0x010100AEA981BC078FED4BAAD319915776E7D6</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