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356" r:id="rId5"/>
    <p:sldId id="272" r:id="rId6"/>
    <p:sldId id="280" r:id="rId7"/>
    <p:sldId id="281" r:id="rId8"/>
    <p:sldId id="322" r:id="rId9"/>
    <p:sldId id="354" r:id="rId10"/>
    <p:sldId id="355" r:id="rId11"/>
    <p:sldId id="301" r:id="rId12"/>
    <p:sldId id="337" r:id="rId13"/>
    <p:sldId id="338" r:id="rId14"/>
    <p:sldId id="340" r:id="rId15"/>
    <p:sldId id="339" r:id="rId16"/>
  </p:sldIdLst>
  <p:sldSz cx="12192000" cy="6858000"/>
  <p:notesSz cx="6797675" cy="9926638"/>
  <p:embeddedFontLs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Fira Sans Heavy" panose="020B0604020202020204" charset="0"/>
      <p:bold r:id="rId22"/>
      <p:italic r:id="rId23"/>
      <p:boldItalic r:id="rId24"/>
    </p:embeddedFont>
    <p:embeddedFont>
      <p:font typeface="Fira Sans Medium" panose="020B0603050000020004" pitchFamily="34" charset="0"/>
      <p:regular r:id="rId25"/>
      <p: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34A"/>
    <a:srgbClr val="F5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74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37E2-4CFF-483E-A6FD-E71056B6B361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EA20-EA49-4376-AD7B-AF949D1F0E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45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703C2-BDD7-6657-4561-960643D45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5313B23-BE58-975A-D940-955FBC161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6CE8D9-1F18-8B7F-B5F4-77ADEA3CF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C34C12-049C-B784-D822-3DB910B42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EA20-EA49-4376-AD7B-AF949D1F0E0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36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EA20-EA49-4376-AD7B-AF949D1F0E0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97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EA20-EA49-4376-AD7B-AF949D1F0E0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EA20-EA49-4376-AD7B-AF949D1F0E0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43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EA20-EA49-4376-AD7B-AF949D1F0E0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30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F4C357-4263-DD04-DB55-FB9E70596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B5551C3-16AA-E836-32C3-0A8B22E12C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824" y="3602035"/>
            <a:ext cx="7505699" cy="940543"/>
          </a:xfrm>
          <a:prstGeom prst="round2SameRect">
            <a:avLst>
              <a:gd name="adj1" fmla="val 0"/>
              <a:gd name="adj2" fmla="val 12514"/>
            </a:avLst>
          </a:prstGeom>
          <a:gradFill>
            <a:gsLst>
              <a:gs pos="50000">
                <a:schemeClr val="bg1"/>
              </a:gs>
              <a:gs pos="100000">
                <a:schemeClr val="bg1">
                  <a:alpha val="67000"/>
                </a:schemeClr>
              </a:gs>
            </a:gsLst>
            <a:lin ang="0" scaled="0"/>
          </a:gradFill>
          <a:effectLst>
            <a:outerShdw blurRad="1168400" dist="431800" dir="9660000" sx="91000" sy="91000" algn="ctr" rotWithShape="0">
              <a:schemeClr val="tx1">
                <a:alpha val="31000"/>
              </a:schemeClr>
            </a:outerShdw>
          </a:effectLst>
        </p:spPr>
        <p:txBody>
          <a:bodyPr lIns="1008000" tIns="216000" rIns="216000" bIns="36000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D582AF-EECD-01ED-B86A-2B053CC94B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25" y="2557152"/>
            <a:ext cx="7505699" cy="1044881"/>
          </a:xfrm>
          <a:prstGeom prst="round2SameRect">
            <a:avLst>
              <a:gd name="adj1" fmla="val 10064"/>
              <a:gd name="adj2" fmla="val 0"/>
            </a:avLst>
          </a:prstGeom>
          <a:gradFill>
            <a:gsLst>
              <a:gs pos="50000">
                <a:schemeClr val="bg1"/>
              </a:gs>
              <a:gs pos="100000">
                <a:schemeClr val="bg1">
                  <a:alpha val="67000"/>
                </a:schemeClr>
              </a:gs>
            </a:gsLst>
            <a:lin ang="0" scaled="0"/>
          </a:gradFill>
        </p:spPr>
        <p:txBody>
          <a:bodyPr lIns="1008000" tIns="360000" rIns="216000" bIns="36000" anchor="b">
            <a:spAutoFit/>
          </a:bodyPr>
          <a:lstStyle>
            <a:lvl1pPr algn="l">
              <a:lnSpc>
                <a:spcPct val="100000"/>
              </a:lnSpc>
              <a:defRPr sz="4000"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6097" y="5814002"/>
            <a:ext cx="7321550" cy="566480"/>
          </a:xfrm>
          <a:prstGeom prst="rect">
            <a:avLst/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C8C7A5D-2BBE-BDE1-4980-6A0A992DFC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5824848"/>
              </p:ext>
            </p:extLst>
          </p:nvPr>
        </p:nvGraphicFramePr>
        <p:xfrm>
          <a:off x="526097" y="487685"/>
          <a:ext cx="11139803" cy="5189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2028">
                  <a:extLst>
                    <a:ext uri="{9D8B030D-6E8A-4147-A177-3AD203B41FA5}">
                      <a16:colId xmlns:a16="http://schemas.microsoft.com/office/drawing/2014/main" val="156103545"/>
                    </a:ext>
                  </a:extLst>
                </a:gridCol>
                <a:gridCol w="1775555">
                  <a:extLst>
                    <a:ext uri="{9D8B030D-6E8A-4147-A177-3AD203B41FA5}">
                      <a16:colId xmlns:a16="http://schemas.microsoft.com/office/drawing/2014/main" val="4287267193"/>
                    </a:ext>
                  </a:extLst>
                </a:gridCol>
                <a:gridCol w="1775555">
                  <a:extLst>
                    <a:ext uri="{9D8B030D-6E8A-4147-A177-3AD203B41FA5}">
                      <a16:colId xmlns:a16="http://schemas.microsoft.com/office/drawing/2014/main" val="1161084997"/>
                    </a:ext>
                  </a:extLst>
                </a:gridCol>
                <a:gridCol w="1775555">
                  <a:extLst>
                    <a:ext uri="{9D8B030D-6E8A-4147-A177-3AD203B41FA5}">
                      <a16:colId xmlns:a16="http://schemas.microsoft.com/office/drawing/2014/main" val="994286044"/>
                    </a:ext>
                  </a:extLst>
                </a:gridCol>
                <a:gridCol w="1775555">
                  <a:extLst>
                    <a:ext uri="{9D8B030D-6E8A-4147-A177-3AD203B41FA5}">
                      <a16:colId xmlns:a16="http://schemas.microsoft.com/office/drawing/2014/main" val="1100483856"/>
                    </a:ext>
                  </a:extLst>
                </a:gridCol>
                <a:gridCol w="1775555">
                  <a:extLst>
                    <a:ext uri="{9D8B030D-6E8A-4147-A177-3AD203B41FA5}">
                      <a16:colId xmlns:a16="http://schemas.microsoft.com/office/drawing/2014/main" val="1255550649"/>
                    </a:ext>
                  </a:extLst>
                </a:gridCol>
              </a:tblGrid>
              <a:tr h="576644">
                <a:tc>
                  <a:txBody>
                    <a:bodyPr/>
                    <a:lstStyle/>
                    <a:p>
                      <a:endParaRPr lang="nl-NL" baseline="0" dirty="0">
                        <a:latin typeface="Fira Sans Medium" panose="020B0603050000020004" pitchFamily="34" charset="0"/>
                      </a:endParaRPr>
                    </a:p>
                  </a:txBody>
                  <a:tcPr marL="137160" marR="137160" marT="137160" marB="137160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latin typeface="Fira Sans Heavy" panose="020B0A03050000020004" pitchFamily="34" charset="0"/>
                          <a:ea typeface="Fira Sans Heavy" panose="020B0A03050000020004" pitchFamily="34" charset="0"/>
                        </a:rPr>
                        <a:t>Kolom 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latin typeface="Fira Sans Heavy" panose="020B0A03050000020004" pitchFamily="34" charset="0"/>
                          <a:ea typeface="Fira Sans Heavy" panose="020B0A03050000020004" pitchFamily="34" charset="0"/>
                        </a:rPr>
                        <a:t>Kolom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latin typeface="Fira Sans Heavy" panose="020B0A03050000020004" pitchFamily="34" charset="0"/>
                          <a:ea typeface="Fira Sans Heavy" panose="020B0A03050000020004" pitchFamily="34" charset="0"/>
                        </a:rPr>
                        <a:t>Kolom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latin typeface="Fira Sans Heavy" panose="020B0A03050000020004" pitchFamily="34" charset="0"/>
                          <a:ea typeface="Fira Sans Heavy" panose="020B0A03050000020004" pitchFamily="34" charset="0"/>
                        </a:rPr>
                        <a:t>Kolom 4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latin typeface="Fira Sans Heavy" panose="020B0A03050000020004" pitchFamily="34" charset="0"/>
                          <a:ea typeface="Fira Sans Heavy" panose="020B0A03050000020004" pitchFamily="34" charset="0"/>
                        </a:rPr>
                        <a:t>Kolom 5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39343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1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BD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01469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2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62859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3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82096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4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05127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5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16622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6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779699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7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35493"/>
                  </a:ext>
                </a:extLst>
              </a:tr>
              <a:tr h="576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 err="1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Rijnaam</a:t>
                      </a:r>
                      <a:r>
                        <a:rPr lang="nl-NL" sz="1600" b="1" dirty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8 </a:t>
                      </a: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E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0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5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B8F340C-31F5-EF91-3C0A-03A37B89DC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38699" y="0"/>
            <a:ext cx="7353301" cy="6858000"/>
          </a:xfrm>
        </p:spPr>
        <p:txBody>
          <a:bodyPr tIns="2592000" anchor="t" anchorCtr="1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EE3B14-7A45-088C-A6EA-C9FAD72D0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9175" y="1"/>
            <a:ext cx="3181348" cy="6858000"/>
          </a:xfr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>
            <a:normAutofit/>
          </a:bodyPr>
          <a:lstStyle>
            <a:lvl1pPr marL="0" indent="0">
              <a:buNone/>
              <a:defRPr lang="nl-NL" dirty="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5E5BD-A646-EACF-4BC5-2238B82BC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2219325"/>
            <a:ext cx="4829174" cy="46386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FD6D84-DA7B-343C-7CDA-FAEF1945E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8949" y="3743325"/>
            <a:ext cx="8839201" cy="311467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B50FB-3184-7615-4C46-AF7EAC0F52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824" y="3602035"/>
            <a:ext cx="7505699" cy="940543"/>
          </a:xfrm>
          <a:prstGeom prst="round2SameRect">
            <a:avLst>
              <a:gd name="adj1" fmla="val 0"/>
              <a:gd name="adj2" fmla="val 12514"/>
            </a:avLst>
          </a:prstGeom>
          <a:gradFill>
            <a:gsLst>
              <a:gs pos="50000">
                <a:schemeClr val="bg1"/>
              </a:gs>
              <a:gs pos="100000">
                <a:schemeClr val="bg1">
                  <a:alpha val="67000"/>
                </a:schemeClr>
              </a:gs>
            </a:gsLst>
            <a:lin ang="0" scaled="0"/>
          </a:gradFill>
          <a:effectLst>
            <a:outerShdw blurRad="1168400" dist="431800" dir="9660000" sx="91000" sy="91000" algn="ctr" rotWithShape="0">
              <a:schemeClr val="tx1">
                <a:alpha val="31000"/>
              </a:schemeClr>
            </a:outerShdw>
          </a:effectLst>
        </p:spPr>
        <p:txBody>
          <a:bodyPr lIns="1008000" tIns="216000" rIns="216000" bIns="36000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8ADA1-85CF-17DA-60CA-375CDF95CB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25" y="2557152"/>
            <a:ext cx="7505699" cy="1044881"/>
          </a:xfrm>
          <a:prstGeom prst="round2SameRect">
            <a:avLst>
              <a:gd name="adj1" fmla="val 10064"/>
              <a:gd name="adj2" fmla="val 0"/>
            </a:avLst>
          </a:prstGeom>
          <a:gradFill>
            <a:gsLst>
              <a:gs pos="50000">
                <a:schemeClr val="bg1"/>
              </a:gs>
              <a:gs pos="100000">
                <a:schemeClr val="bg1">
                  <a:alpha val="67000"/>
                </a:schemeClr>
              </a:gs>
            </a:gsLst>
            <a:lin ang="0" scaled="0"/>
          </a:gradFill>
        </p:spPr>
        <p:txBody>
          <a:bodyPr lIns="1008000" tIns="360000" rIns="216000" bIns="36000" anchor="b">
            <a:spAutoFit/>
          </a:bodyPr>
          <a:lstStyle>
            <a:lvl1pPr algn="l">
              <a:lnSpc>
                <a:spcPct val="100000"/>
              </a:lnSpc>
              <a:defRPr sz="4000"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E336D2-A5F3-E5E2-0900-85BEDA4ED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10674" y="0"/>
            <a:ext cx="2981325" cy="29813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983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0" y="2346902"/>
            <a:ext cx="7505699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401014-0CBF-A81B-C0B7-0B1B7EAE8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1" y="1302019"/>
            <a:ext cx="7505699" cy="1044881"/>
          </a:xfrm>
          <a:prstGeom prst="round2SameRect">
            <a:avLst>
              <a:gd name="adj1" fmla="val 10064"/>
              <a:gd name="adj2" fmla="val 0"/>
            </a:avLst>
          </a:prstGeom>
          <a:noFill/>
        </p:spPr>
        <p:txBody>
          <a:bodyPr lIns="0" tIns="360000" rIns="0" bIns="36000" anchor="b">
            <a:spAutoFit/>
          </a:bodyPr>
          <a:lstStyle>
            <a:lvl1pPr algn="l">
              <a:lnSpc>
                <a:spcPct val="100000"/>
              </a:lnSpc>
              <a:defRPr sz="4000"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BB6574-D242-4F21-453A-B329ED753D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48919"/>
            <a:ext cx="10515600" cy="2218481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7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17896-B5AD-17C1-30D2-CD0C2D0F75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48919"/>
            <a:ext cx="10515600" cy="2218481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0" y="2346902"/>
            <a:ext cx="7505699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401014-0CBF-A81B-C0B7-0B1B7EAE8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1" y="1302019"/>
            <a:ext cx="7505699" cy="1044881"/>
          </a:xfrm>
          <a:prstGeom prst="round2SameRect">
            <a:avLst>
              <a:gd name="adj1" fmla="val 10064"/>
              <a:gd name="adj2" fmla="val 0"/>
            </a:avLst>
          </a:prstGeom>
          <a:noFill/>
        </p:spPr>
        <p:txBody>
          <a:bodyPr lIns="0" tIns="360000" rIns="0" bIns="36000" anchor="b">
            <a:spAutoFit/>
          </a:bodyPr>
          <a:lstStyle>
            <a:lvl1pPr algn="l">
              <a:lnSpc>
                <a:spcPct val="100000"/>
              </a:lnSpc>
              <a:defRPr sz="4000"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1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0" y="1112462"/>
            <a:ext cx="7505699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308861"/>
            <a:ext cx="921131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5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0" y="1112462"/>
            <a:ext cx="7505699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308861"/>
            <a:ext cx="921131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11247-759A-E009-78BB-D64F46EC1268}"/>
              </a:ext>
            </a:extLst>
          </p:cNvPr>
          <p:cNvSpPr txBox="1"/>
          <p:nvPr userDrawn="1"/>
        </p:nvSpPr>
        <p:spPr>
          <a:xfrm>
            <a:off x="838200" y="2308545"/>
            <a:ext cx="3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Isoleren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latin typeface="Fira Sans Heavy" panose="020B0A03050000020004" pitchFamily="34" charset="0"/>
                <a:ea typeface="Fira Sans Heavy" panose="020B0A03050000020004" pitchFamily="34" charset="0"/>
              </a:rPr>
              <a:t>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latin typeface="Fira Sans Heavy" panose="020B0A03050000020004" pitchFamily="34" charset="0"/>
                <a:ea typeface="Fira Sans Heavy" panose="020B0A03050000020004" pitchFamily="34" charset="0"/>
              </a:rPr>
              <a:t>warmte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vasthouden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1AFF1-41A4-36A8-D1DD-A64DFA399B59}"/>
              </a:ext>
            </a:extLst>
          </p:cNvPr>
          <p:cNvSpPr txBox="1"/>
          <p:nvPr userDrawn="1"/>
        </p:nvSpPr>
        <p:spPr>
          <a:xfrm>
            <a:off x="8257800" y="5161652"/>
            <a:ext cx="3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Minder </a:t>
            </a: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stroom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verbruiken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6E128-34F2-3DDD-16B4-587D65241E89}"/>
              </a:ext>
            </a:extLst>
          </p:cNvPr>
          <p:cNvSpPr txBox="1"/>
          <p:nvPr userDrawn="1"/>
        </p:nvSpPr>
        <p:spPr>
          <a:xfrm>
            <a:off x="4548000" y="5161652"/>
            <a:ext cx="3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latin typeface="Fira Sans Heavy" panose="020B0A03050000020004" pitchFamily="34" charset="0"/>
                <a:ea typeface="Fira Sans Heavy" panose="020B0A03050000020004" pitchFamily="34" charset="0"/>
              </a:rPr>
              <a:t>Zelf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stroom</a:t>
            </a:r>
            <a:r>
              <a:rPr lang="en-US" sz="2400" dirty="0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opwekken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61DBD-2453-7A15-0CAB-DEF4A6C6D11E}"/>
              </a:ext>
            </a:extLst>
          </p:cNvPr>
          <p:cNvSpPr txBox="1"/>
          <p:nvPr userDrawn="1"/>
        </p:nvSpPr>
        <p:spPr>
          <a:xfrm>
            <a:off x="838200" y="5161652"/>
            <a:ext cx="3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latin typeface="Fira Sans Heavy" panose="020B0A03050000020004" pitchFamily="34" charset="0"/>
                <a:ea typeface="Fira Sans Heavy" panose="020B0A03050000020004" pitchFamily="34" charset="0"/>
              </a:rPr>
              <a:t>Duurzaam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verwarmd</a:t>
            </a:r>
            <a:endParaRPr lang="en-US" sz="2400" dirty="0">
              <a:solidFill>
                <a:srgbClr val="37B34A"/>
              </a:solidFill>
              <a:latin typeface="Fira Sans Heavy" panose="020B0A03050000020004" pitchFamily="34" charset="0"/>
              <a:ea typeface="Fira Sans Heavy" panose="020B0A030500000200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kraanwater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ACD78-031B-6D9D-AE78-5C4E18B61880}"/>
              </a:ext>
            </a:extLst>
          </p:cNvPr>
          <p:cNvSpPr txBox="1"/>
          <p:nvPr userDrawn="1"/>
        </p:nvSpPr>
        <p:spPr>
          <a:xfrm>
            <a:off x="8257800" y="2308545"/>
            <a:ext cx="3096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Slim </a:t>
            </a:r>
          </a:p>
          <a:p>
            <a:pPr algn="ctr">
              <a:lnSpc>
                <a:spcPct val="90000"/>
              </a:lnSpc>
            </a:pP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ventileren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1C4EE-05ED-BE55-7F64-8320BBBF294C}"/>
              </a:ext>
            </a:extLst>
          </p:cNvPr>
          <p:cNvSpPr txBox="1"/>
          <p:nvPr userDrawn="1"/>
        </p:nvSpPr>
        <p:spPr>
          <a:xfrm>
            <a:off x="4548000" y="2311295"/>
            <a:ext cx="3096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De </a:t>
            </a: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woning</a:t>
            </a:r>
            <a:r>
              <a:rPr lang="en-US" sz="2400" dirty="0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duurzaam</a:t>
            </a:r>
            <a:r>
              <a:rPr lang="en-US" sz="2400" dirty="0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 </a:t>
            </a:r>
            <a:r>
              <a:rPr lang="en-US" sz="2400" dirty="0" err="1">
                <a:solidFill>
                  <a:srgbClr val="37B34A"/>
                </a:solidFill>
                <a:latin typeface="Fira Sans Heavy" panose="020B0A03050000020004" pitchFamily="34" charset="0"/>
                <a:ea typeface="Fira Sans Heavy" panose="020B0A03050000020004" pitchFamily="34" charset="0"/>
              </a:rPr>
              <a:t>verwarmen</a:t>
            </a:r>
            <a:r>
              <a:rPr lang="en-US" sz="2400" dirty="0">
                <a:latin typeface="Fira Sans Heavy" panose="020B0A03050000020004" pitchFamily="34" charset="0"/>
                <a:ea typeface="Fira Sans Heavy" panose="020B0A03050000020004" pitchFamily="34" charset="0"/>
              </a:rPr>
              <a:t>.</a:t>
            </a:r>
            <a:endParaRPr lang="nl-NL" sz="2400" dirty="0">
              <a:latin typeface="Fira Sans Heavy" panose="020B0A03050000020004" pitchFamily="34" charset="0"/>
              <a:ea typeface="Fira Sans Heavy" panose="020B0A030500000200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98947A1-CF15-3E39-481C-E7B8DFB13F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6200" y="980282"/>
            <a:ext cx="1260000" cy="126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BDCBE8F-7DFF-DF50-5675-C46171069C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6000" y="980282"/>
            <a:ext cx="1260000" cy="126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143ED11-525B-581B-E360-715621D0DC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5800" y="3739463"/>
            <a:ext cx="1260000" cy="126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3D91FA6-5732-B95E-88A7-F0304F706F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5800" y="980282"/>
            <a:ext cx="1260000" cy="126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6887B01-F539-0146-2069-C46636F23D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6000" y="3739463"/>
            <a:ext cx="1260000" cy="1260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301BEE3-60FF-4603-83EB-6123E8A6DE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6200" y="3739463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C1BF20-1D30-43E9-5B86-B3BE942AB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CC32-B147-158D-7B4D-15475C9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128B-DDE4-E4CF-B17E-245FD203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AD07-59E5-865E-051E-68E77258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FFF5300-56F8-6301-2C6E-042B23D9AE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1851" y="1112462"/>
            <a:ext cx="7321550" cy="566480"/>
          </a:xfrm>
          <a:prstGeom prst="round2SameRect">
            <a:avLst>
              <a:gd name="adj1" fmla="val 0"/>
              <a:gd name="adj2" fmla="val 12514"/>
            </a:avLst>
          </a:prstGeom>
          <a:noFill/>
          <a:effectLst/>
        </p:spPr>
        <p:txBody>
          <a:bodyPr wrap="square" lIns="0" tIns="21600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Fira Sans Heavy" panose="020B0A03050000020004" pitchFamily="34" charset="0"/>
                <a:ea typeface="Fira Sans Heavy" panose="020B0A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68BC08-4BC7-3F76-5481-1520648BF9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308861"/>
            <a:ext cx="7321550" cy="3558540"/>
          </a:xfrm>
        </p:spPr>
        <p:txBody>
          <a:bodyPr lIns="0" tIns="0" rIns="0" bIns="0"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Pas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0AE019-D93E-DA3F-FDEB-92F005A46B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0600" y="21031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EA0C5-5F91-4AA5-64B8-AF4AB87E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75780-4A07-8800-EBCE-4FE98A64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C748-379C-D70C-CAB5-6B587CCC5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F0D5-21A8-47D9-8F73-BBD63A1A5E5B}" type="datetimeFigureOut">
              <a:rPr lang="nl-NL" smtClean="0"/>
              <a:t>27-5-2026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4508-18C2-05C2-EF6E-F3CD3762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E2AA3-3BA5-2E7A-D5B6-A4716D7B5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90FC-04A7-429B-BBF6-C09A8ED8C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6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A40E2-B9BD-4BFC-96F8-B352DAC5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F3EC9886-9082-DDC5-1013-46CC88593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4" y="3602035"/>
            <a:ext cx="7967371" cy="940543"/>
          </a:xfrm>
        </p:spPr>
        <p:txBody>
          <a:bodyPr/>
          <a:lstStyle/>
          <a:p>
            <a:r>
              <a:rPr lang="nl-NL" dirty="0"/>
              <a:t>cijfers en ervaringen in de </a:t>
            </a:r>
            <a:r>
              <a:rPr lang="nl-NL" dirty="0">
                <a:solidFill>
                  <a:srgbClr val="37B34A"/>
                </a:solidFill>
              </a:rPr>
              <a:t>Achterhoek</a:t>
            </a:r>
            <a:r>
              <a:rPr lang="nl-NL" dirty="0"/>
              <a:t>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35C03A-A063-0EB0-CF5F-94F6856A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557152"/>
            <a:ext cx="7967371" cy="1044881"/>
          </a:xfrm>
        </p:spPr>
        <p:txBody>
          <a:bodyPr/>
          <a:lstStyle/>
          <a:p>
            <a:r>
              <a:rPr lang="nl-NL" dirty="0">
                <a:solidFill>
                  <a:srgbClr val="37B34A"/>
                </a:solidFill>
              </a:rPr>
              <a:t>Toekomstbestendig</a:t>
            </a:r>
            <a:r>
              <a:rPr lang="nl-NL" dirty="0"/>
              <a:t> Wonen.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E27A26A-8E66-DD4C-2F64-F0B2B1C45E44}"/>
              </a:ext>
            </a:extLst>
          </p:cNvPr>
          <p:cNvSpPr txBox="1"/>
          <p:nvPr/>
        </p:nvSpPr>
        <p:spPr>
          <a:xfrm>
            <a:off x="679469" y="4858512"/>
            <a:ext cx="4431323" cy="129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/>
              <a:t>Chantal Muller-Reerink</a:t>
            </a:r>
          </a:p>
          <a:p>
            <a:pPr>
              <a:lnSpc>
                <a:spcPct val="150000"/>
              </a:lnSpc>
            </a:pPr>
            <a:r>
              <a:rPr lang="nl-NL" i="1" dirty="0"/>
              <a:t>Financieel Adviseur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Ckerchantal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8DDF6B-4AD2-7797-63DF-D716B8BAB529}"/>
              </a:ext>
            </a:extLst>
          </p:cNvPr>
          <p:cNvSpPr txBox="1"/>
          <p:nvPr/>
        </p:nvSpPr>
        <p:spPr>
          <a:xfrm>
            <a:off x="4040872" y="4858512"/>
            <a:ext cx="4431323" cy="129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/>
              <a:t>Esli Konink</a:t>
            </a:r>
          </a:p>
          <a:p>
            <a:pPr>
              <a:lnSpc>
                <a:spcPct val="150000"/>
              </a:lnSpc>
            </a:pPr>
            <a:r>
              <a:rPr lang="nl-NL" i="1" dirty="0"/>
              <a:t>Projectleider Leningen en Subsidies</a:t>
            </a:r>
          </a:p>
          <a:p>
            <a:pPr>
              <a:lnSpc>
                <a:spcPct val="150000"/>
              </a:lnSpc>
            </a:pPr>
            <a:r>
              <a:rPr lang="nl-NL" dirty="0"/>
              <a:t>Energieloket Achterhoek </a:t>
            </a:r>
          </a:p>
        </p:txBody>
      </p:sp>
    </p:spTree>
    <p:extLst>
      <p:ext uri="{BB962C8B-B14F-4D97-AF65-F5344CB8AC3E}">
        <p14:creationId xmlns:p14="http://schemas.microsoft.com/office/powerpoint/2010/main" val="315013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4EE4F5E3-18AB-40D8-E305-26B6A0A31A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Praktijk: impact en kwetsbaarheid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5638846-EAFF-81B6-5C27-19ED2CD9D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accent4">
                    <a:lumMod val="50000"/>
                  </a:schemeClr>
                </a:solidFill>
              </a:rPr>
              <a:t>21% </a:t>
            </a:r>
            <a:r>
              <a:rPr lang="nl-NL" dirty="0"/>
              <a:t>van de TBW aanvragen uit de Achterhoek (vs. </a:t>
            </a:r>
            <a:r>
              <a:rPr lang="nl-NL" b="1" dirty="0">
                <a:solidFill>
                  <a:schemeClr val="accent4">
                    <a:lumMod val="50000"/>
                  </a:schemeClr>
                </a:solidFill>
              </a:rPr>
              <a:t>14% </a:t>
            </a:r>
            <a:r>
              <a:rPr lang="nl-NL" dirty="0"/>
              <a:t>van inwoners)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Cofinanciering weg – directe impact </a:t>
            </a:r>
            <a:endParaRPr lang="nl-NL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Minder aanvragen en inwoners haken 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Onderdeel van integrale aanpak</a:t>
            </a:r>
          </a:p>
        </p:txBody>
      </p:sp>
    </p:spTree>
    <p:extLst>
      <p:ext uri="{BB962C8B-B14F-4D97-AF65-F5344CB8AC3E}">
        <p14:creationId xmlns:p14="http://schemas.microsoft.com/office/powerpoint/2010/main" val="326601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34AE5-7618-B97F-0B95-1475F2D9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7CE62E3C-ADC5-831E-336C-DD175DFF883A}"/>
              </a:ext>
            </a:extLst>
          </p:cNvPr>
          <p:cNvSpPr/>
          <p:nvPr/>
        </p:nvSpPr>
        <p:spPr>
          <a:xfrm>
            <a:off x="831850" y="2260625"/>
            <a:ext cx="3199116" cy="9682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92D97370-7822-031E-4CC2-61BABF8B87E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Opgave groeit en verandert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40BDC3B-54CA-7847-6C3F-55D620A5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560" y="5654467"/>
            <a:ext cx="6910880" cy="426275"/>
          </a:xfrm>
        </p:spPr>
        <p:txBody>
          <a:bodyPr>
            <a:normAutofit/>
          </a:bodyPr>
          <a:lstStyle/>
          <a:p>
            <a:r>
              <a:rPr lang="nl-NL" sz="2400" b="1" i="1" dirty="0">
                <a:solidFill>
                  <a:schemeClr val="accent4">
                    <a:lumMod val="50000"/>
                  </a:schemeClr>
                </a:solidFill>
              </a:rPr>
              <a:t>Elke €1 lening → €0,60 extra investering inwoner!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22084AB-34CB-4977-3C01-44A0FA893CAF}"/>
              </a:ext>
            </a:extLst>
          </p:cNvPr>
          <p:cNvSpPr/>
          <p:nvPr/>
        </p:nvSpPr>
        <p:spPr>
          <a:xfrm>
            <a:off x="7445058" y="2306674"/>
            <a:ext cx="3297054" cy="968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A59FD50-FF2A-281E-D703-E369B2BFA085}"/>
              </a:ext>
            </a:extLst>
          </p:cNvPr>
          <p:cNvSpPr txBox="1"/>
          <p:nvPr/>
        </p:nvSpPr>
        <p:spPr>
          <a:xfrm>
            <a:off x="4400897" y="2701856"/>
            <a:ext cx="26742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Grotere investeringen</a:t>
            </a:r>
          </a:p>
          <a:p>
            <a:pPr algn="ctr"/>
            <a:r>
              <a:rPr lang="nl-NL" dirty="0"/>
              <a:t>Toenemende vraag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Verduurzaming = steeds vaker totaalpakket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Koppeling met levensmomenten</a:t>
            </a:r>
          </a:p>
          <a:p>
            <a:pPr algn="ctr"/>
            <a:endParaRPr lang="nl-NL" dirty="0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27074835-4020-F822-EFE8-B6068EB85ACF}"/>
              </a:ext>
            </a:extLst>
          </p:cNvPr>
          <p:cNvCxnSpPr>
            <a:cxnSpLocks/>
          </p:cNvCxnSpPr>
          <p:nvPr/>
        </p:nvCxnSpPr>
        <p:spPr>
          <a:xfrm>
            <a:off x="4030966" y="2481240"/>
            <a:ext cx="3234538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2DCC1B0E-A6F2-9223-0148-00BD1E39F055}"/>
              </a:ext>
            </a:extLst>
          </p:cNvPr>
          <p:cNvSpPr txBox="1"/>
          <p:nvPr/>
        </p:nvSpPr>
        <p:spPr>
          <a:xfrm>
            <a:off x="831850" y="1801817"/>
            <a:ext cx="139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2022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8C73D83-613F-1547-E5FC-54747D8F1EAC}"/>
              </a:ext>
            </a:extLst>
          </p:cNvPr>
          <p:cNvSpPr txBox="1"/>
          <p:nvPr/>
        </p:nvSpPr>
        <p:spPr>
          <a:xfrm>
            <a:off x="7445058" y="1866518"/>
            <a:ext cx="139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2026-Q1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5418F36-4F99-FF35-C043-D87299823FE8}"/>
              </a:ext>
            </a:extLst>
          </p:cNvPr>
          <p:cNvSpPr txBox="1"/>
          <p:nvPr/>
        </p:nvSpPr>
        <p:spPr>
          <a:xfrm>
            <a:off x="960846" y="2227777"/>
            <a:ext cx="2941125" cy="9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b="1" dirty="0"/>
              <a:t>Investering: </a:t>
            </a:r>
            <a:r>
              <a:rPr lang="nl-NL" sz="2000" b="1" dirty="0">
                <a:solidFill>
                  <a:schemeClr val="bg1"/>
                </a:solidFill>
              </a:rPr>
              <a:t>€18.000</a:t>
            </a:r>
          </a:p>
          <a:p>
            <a:pPr algn="ctr">
              <a:lnSpc>
                <a:spcPct val="150000"/>
              </a:lnSpc>
            </a:pPr>
            <a:r>
              <a:rPr lang="nl-NL" b="1" dirty="0"/>
              <a:t>Lening: </a:t>
            </a:r>
            <a:r>
              <a:rPr lang="nl-NL" sz="2000" b="1" dirty="0">
                <a:solidFill>
                  <a:schemeClr val="bg1"/>
                </a:solidFill>
              </a:rPr>
              <a:t>€15.000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9040C2C-FD3F-E64E-98C4-40305A6C2487}"/>
              </a:ext>
            </a:extLst>
          </p:cNvPr>
          <p:cNvSpPr txBox="1"/>
          <p:nvPr/>
        </p:nvSpPr>
        <p:spPr>
          <a:xfrm>
            <a:off x="7496470" y="2273826"/>
            <a:ext cx="2941125" cy="9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b="1" dirty="0"/>
              <a:t>Investering: </a:t>
            </a:r>
            <a:r>
              <a:rPr lang="nl-NL" sz="2000" b="1" dirty="0">
                <a:solidFill>
                  <a:schemeClr val="bg1"/>
                </a:solidFill>
              </a:rPr>
              <a:t>€45.000</a:t>
            </a:r>
          </a:p>
          <a:p>
            <a:pPr algn="ctr">
              <a:lnSpc>
                <a:spcPct val="150000"/>
              </a:lnSpc>
            </a:pPr>
            <a:r>
              <a:rPr lang="nl-NL" b="1" dirty="0"/>
              <a:t>Lening: </a:t>
            </a:r>
            <a:r>
              <a:rPr lang="nl-NL" sz="2000" b="1" dirty="0">
                <a:solidFill>
                  <a:schemeClr val="bg1"/>
                </a:solidFill>
              </a:rPr>
              <a:t>€27.000</a:t>
            </a: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207E414E-7DED-372D-0D13-BDD40A49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58" y="3338919"/>
            <a:ext cx="3297054" cy="2066414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5895DCA8-ECCF-D942-DD05-BF24E8E01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274889"/>
            <a:ext cx="3199116" cy="20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32976FAC-7F7A-1ACF-7249-6CFB757F2EC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Aanbevelingen voor de toekomst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59FC217-DB70-0653-6AC7-23FF82E1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042444"/>
            <a:ext cx="10209189" cy="4030809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/>
              <a:t>Stabiliteit</a:t>
            </a:r>
          </a:p>
          <a:p>
            <a:pPr marL="457200" indent="-457200">
              <a:buFontTx/>
              <a:buChar char="-"/>
            </a:pPr>
            <a:r>
              <a:rPr lang="nl-NL" dirty="0"/>
              <a:t>Langetermijnperspectief</a:t>
            </a:r>
          </a:p>
          <a:p>
            <a:pPr marL="457200" indent="-457200">
              <a:buFontTx/>
              <a:buChar char="-"/>
            </a:pPr>
            <a:r>
              <a:rPr lang="nl-NL" dirty="0"/>
              <a:t>Betrouwbare financiering</a:t>
            </a:r>
          </a:p>
          <a:p>
            <a:r>
              <a:rPr lang="nl-NL" b="1" dirty="0"/>
              <a:t>Flexibiliteit</a:t>
            </a:r>
          </a:p>
          <a:p>
            <a:pPr marL="457200" indent="-457200">
              <a:buFontTx/>
              <a:buChar char="-"/>
            </a:pPr>
            <a:r>
              <a:rPr lang="nl-NL" dirty="0"/>
              <a:t>Aansluiten bij totaalaanpak</a:t>
            </a:r>
          </a:p>
          <a:p>
            <a:pPr marL="457200" indent="-457200">
              <a:buFontTx/>
              <a:buChar char="-"/>
            </a:pPr>
            <a:r>
              <a:rPr lang="nl-NL" dirty="0"/>
              <a:t>Ruimte voor lokaal maatwerk</a:t>
            </a:r>
          </a:p>
          <a:p>
            <a:r>
              <a:rPr lang="nl-NL" b="1" dirty="0"/>
              <a:t>Toegankelijkheid</a:t>
            </a:r>
          </a:p>
          <a:p>
            <a:pPr marL="457200" indent="-457200">
              <a:buFontTx/>
              <a:buChar char="-"/>
            </a:pPr>
            <a:r>
              <a:rPr lang="nl-NL" dirty="0"/>
              <a:t>Voor alle doelgroepen</a:t>
            </a:r>
          </a:p>
          <a:p>
            <a:pPr marL="457200" indent="-457200">
              <a:buFontTx/>
              <a:buChar char="-"/>
            </a:pPr>
            <a:r>
              <a:rPr lang="nl-NL" dirty="0"/>
              <a:t>Inclusief buitengebied &amp; monumenten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4">
                    <a:lumMod val="50000"/>
                  </a:schemeClr>
                </a:solidFill>
              </a:rPr>
              <a:t>TBW Lening = onderdeel van integrale aanpak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EF6A78-4B9D-D7A6-71C1-C73522989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43" y="2384226"/>
            <a:ext cx="4336399" cy="340048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031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1953-FBFC-5B7F-02CC-1EA0D8B75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9CE3BB-9E54-DBD1-FA01-13CBBBF88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657" y="2463170"/>
            <a:ext cx="10020179" cy="1931659"/>
          </a:xfrm>
        </p:spPr>
        <p:txBody>
          <a:bodyPr/>
          <a:lstStyle/>
          <a:p>
            <a:pPr algn="ctr"/>
            <a:r>
              <a:rPr lang="nl-NL" sz="3200" dirty="0"/>
              <a:t>“Vanuit het bewonersperspectief blijkt dat het financiële aspect cruciaal is voor het slagen van de energietransitie”</a:t>
            </a:r>
          </a:p>
        </p:txBody>
      </p:sp>
    </p:spTree>
    <p:extLst>
      <p:ext uri="{BB962C8B-B14F-4D97-AF65-F5344CB8AC3E}">
        <p14:creationId xmlns:p14="http://schemas.microsoft.com/office/powerpoint/2010/main" val="392532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8AC81-9C53-B97A-6CB8-332E1D0C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Afbeelding 4">
            <a:extLst>
              <a:ext uri="{FF2B5EF4-FFF2-40B4-BE49-F238E27FC236}">
                <a16:creationId xmlns:a16="http://schemas.microsoft.com/office/drawing/2014/main" id="{FD192F4A-5439-B969-2556-3CBE1BC9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42" y="0"/>
            <a:ext cx="86746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F76F723-88D8-E9F6-6052-970825A52685}"/>
              </a:ext>
            </a:extLst>
          </p:cNvPr>
          <p:cNvSpPr txBox="1"/>
          <p:nvPr/>
        </p:nvSpPr>
        <p:spPr>
          <a:xfrm>
            <a:off x="947055" y="636814"/>
            <a:ext cx="180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Proces gewenst?</a:t>
            </a:r>
          </a:p>
        </p:txBody>
      </p:sp>
    </p:spTree>
    <p:extLst>
      <p:ext uri="{BB962C8B-B14F-4D97-AF65-F5344CB8AC3E}">
        <p14:creationId xmlns:p14="http://schemas.microsoft.com/office/powerpoint/2010/main" val="172916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E9FE-2ABB-0003-3954-476D9E4B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Afbeelding 6">
            <a:extLst>
              <a:ext uri="{FF2B5EF4-FFF2-40B4-BE49-F238E27FC236}">
                <a16:creationId xmlns:a16="http://schemas.microsoft.com/office/drawing/2014/main" id="{42536AA9-C64D-04F3-9822-25976746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40" y="0"/>
            <a:ext cx="89984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924BB9-A496-1522-C78F-1E1FA4C3153B}"/>
              </a:ext>
            </a:extLst>
          </p:cNvPr>
          <p:cNvSpPr txBox="1"/>
          <p:nvPr/>
        </p:nvSpPr>
        <p:spPr>
          <a:xfrm>
            <a:off x="498020" y="440871"/>
            <a:ext cx="2310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Proces werkelijkheid</a:t>
            </a:r>
          </a:p>
        </p:txBody>
      </p:sp>
    </p:spTree>
    <p:extLst>
      <p:ext uri="{BB962C8B-B14F-4D97-AF65-F5344CB8AC3E}">
        <p14:creationId xmlns:p14="http://schemas.microsoft.com/office/powerpoint/2010/main" val="38668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9BED-AFD6-F6FF-D6F2-87C0F996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1">
            <a:extLst>
              <a:ext uri="{FF2B5EF4-FFF2-40B4-BE49-F238E27FC236}">
                <a16:creationId xmlns:a16="http://schemas.microsoft.com/office/drawing/2014/main" id="{D55E90D5-D695-6020-F15F-C9FD8B0D747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33774" y="2880535"/>
            <a:ext cx="8130996" cy="994034"/>
          </a:xfrm>
        </p:spPr>
        <p:txBody>
          <a:bodyPr/>
          <a:lstStyle/>
          <a:p>
            <a:r>
              <a:rPr lang="nl-NL" sz="5400" dirty="0"/>
              <a:t>De </a:t>
            </a:r>
            <a:r>
              <a:rPr lang="nl-NL" sz="5400" dirty="0">
                <a:solidFill>
                  <a:srgbClr val="37B34A"/>
                </a:solidFill>
              </a:rPr>
              <a:t>praktijk</a:t>
            </a:r>
            <a:r>
              <a:rPr lang="nl-NL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74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55A2C-8315-01E0-1D24-7C382B7B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: afgeronde hoeken 20">
            <a:extLst>
              <a:ext uri="{FF2B5EF4-FFF2-40B4-BE49-F238E27FC236}">
                <a16:creationId xmlns:a16="http://schemas.microsoft.com/office/drawing/2014/main" id="{CB47CE0F-290E-8A4E-F033-9B17FFCB4E3B}"/>
              </a:ext>
            </a:extLst>
          </p:cNvPr>
          <p:cNvSpPr/>
          <p:nvPr/>
        </p:nvSpPr>
        <p:spPr>
          <a:xfrm>
            <a:off x="209171" y="4302272"/>
            <a:ext cx="9427570" cy="1666244"/>
          </a:xfrm>
          <a:prstGeom prst="roundRect">
            <a:avLst>
              <a:gd name="adj" fmla="val 17969"/>
            </a:avLst>
          </a:prstGeom>
          <a:solidFill>
            <a:srgbClr val="CEEFDD"/>
          </a:solidFill>
          <a:ln w="50800">
            <a:solidFill>
              <a:srgbClr val="CEEFDD"/>
            </a:solidFill>
          </a:ln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EE6B5-20EB-04DF-862E-D9DD785D5D4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8070" y="527067"/>
            <a:ext cx="7505699" cy="1040484"/>
          </a:xfrm>
        </p:spPr>
        <p:txBody>
          <a:bodyPr/>
          <a:lstStyle/>
          <a:p>
            <a:r>
              <a:rPr lang="nl-NL" dirty="0"/>
              <a:t>Praktijk casussen</a:t>
            </a:r>
          </a:p>
          <a:p>
            <a:endParaRPr lang="nl-NL" dirty="0"/>
          </a:p>
        </p:txBody>
      </p:sp>
      <p:sp>
        <p:nvSpPr>
          <p:cNvPr id="8" name="Tekstvak 19">
            <a:extLst>
              <a:ext uri="{FF2B5EF4-FFF2-40B4-BE49-F238E27FC236}">
                <a16:creationId xmlns:a16="http://schemas.microsoft.com/office/drawing/2014/main" id="{F078C285-52C8-E2FE-AAD9-3FF884425CAC}"/>
              </a:ext>
            </a:extLst>
          </p:cNvPr>
          <p:cNvSpPr txBox="1"/>
          <p:nvPr/>
        </p:nvSpPr>
        <p:spPr>
          <a:xfrm>
            <a:off x="5560393" y="1010808"/>
            <a:ext cx="6595974" cy="316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Klant heeft al de Warmtefondslening met combinatielening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 verder verduurzamen om energielasten naar beneden te krijgen, o.a. thuisbatterij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Gesprek energieadviseur -&gt; Serre valt onder thermische schil, ook deuren vervangen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Dakisolatie zelf doen (via zoon)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endParaRPr lang="nl-NL" dirty="0"/>
          </a:p>
          <a:p>
            <a:pPr>
              <a:lnSpc>
                <a:spcPct val="150000"/>
              </a:lnSpc>
              <a:buSzPct val="100000"/>
              <a:defRPr sz="16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11" name="Pijl: rechts 26">
            <a:extLst>
              <a:ext uri="{FF2B5EF4-FFF2-40B4-BE49-F238E27FC236}">
                <a16:creationId xmlns:a16="http://schemas.microsoft.com/office/drawing/2014/main" id="{5D800806-3419-22CC-54AE-39998E5C44BB}"/>
              </a:ext>
            </a:extLst>
          </p:cNvPr>
          <p:cNvSpPr/>
          <p:nvPr/>
        </p:nvSpPr>
        <p:spPr>
          <a:xfrm>
            <a:off x="2555259" y="4964793"/>
            <a:ext cx="623449" cy="3708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508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5F5F5"/>
                </a:solidFill>
              </a:defRPr>
            </a:pPr>
            <a:endParaRPr/>
          </a:p>
        </p:txBody>
      </p:sp>
      <p:pic>
        <p:nvPicPr>
          <p:cNvPr id="13" name="Afbeelding 76" descr="Afbeelding 76">
            <a:extLst>
              <a:ext uri="{FF2B5EF4-FFF2-40B4-BE49-F238E27FC236}">
                <a16:creationId xmlns:a16="http://schemas.microsoft.com/office/drawing/2014/main" id="{F0920F36-5CFB-5C2B-1A3A-669A80CC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71" y="4455768"/>
            <a:ext cx="1293631" cy="1309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ep 5">
            <a:extLst>
              <a:ext uri="{FF2B5EF4-FFF2-40B4-BE49-F238E27FC236}">
                <a16:creationId xmlns:a16="http://schemas.microsoft.com/office/drawing/2014/main" id="{958AAB00-4078-C68C-F283-787744CDE1B4}"/>
              </a:ext>
            </a:extLst>
          </p:cNvPr>
          <p:cNvGrpSpPr/>
          <p:nvPr/>
        </p:nvGrpSpPr>
        <p:grpSpPr>
          <a:xfrm>
            <a:off x="3594820" y="1640181"/>
            <a:ext cx="1883416" cy="2335582"/>
            <a:chOff x="-1" y="-1"/>
            <a:chExt cx="1883415" cy="2335581"/>
          </a:xfrm>
        </p:grpSpPr>
        <p:pic>
          <p:nvPicPr>
            <p:cNvPr id="19" name="Afbeelding 9" descr="Afbeelding 9">
              <a:extLst>
                <a:ext uri="{FF2B5EF4-FFF2-40B4-BE49-F238E27FC236}">
                  <a16:creationId xmlns:a16="http://schemas.microsoft.com/office/drawing/2014/main" id="{D284CBB6-B2F6-023E-D369-1EAEB3C4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5880" y="-1"/>
              <a:ext cx="1483362" cy="14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3"/>
                    <a:pt x="4837" y="21600"/>
                    <a:pt x="10800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cubicBezTo>
                    <a:pt x="21600" y="4837"/>
                    <a:pt x="16763" y="0"/>
                    <a:pt x="10800" y="0"/>
                  </a:cubicBezTo>
                  <a:close/>
                </a:path>
              </a:pathLst>
            </a:custGeom>
            <a:ln w="63500" cap="rnd">
              <a:solidFill>
                <a:schemeClr val="accent2"/>
              </a:solidFill>
              <a:prstDash val="solid"/>
              <a:round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20" name="Tekstvak 7">
              <a:extLst>
                <a:ext uri="{FF2B5EF4-FFF2-40B4-BE49-F238E27FC236}">
                  <a16:creationId xmlns:a16="http://schemas.microsoft.com/office/drawing/2014/main" id="{1A0E6895-E8FE-4114-1CCD-4621D4CC74D3}"/>
                </a:ext>
              </a:extLst>
            </p:cNvPr>
            <p:cNvSpPr txBox="1"/>
            <p:nvPr/>
          </p:nvSpPr>
          <p:spPr>
            <a:xfrm>
              <a:off x="-1" y="1689253"/>
              <a:ext cx="1883415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Fin. </a:t>
              </a:r>
              <a:r>
                <a:rPr dirty="0" err="1"/>
                <a:t>advis</a:t>
              </a:r>
              <a:r>
                <a:rPr lang="nl-NL" dirty="0" err="1"/>
                <a:t>eu</a:t>
              </a:r>
              <a:r>
                <a:rPr dirty="0"/>
                <a:t>r </a:t>
              </a:r>
              <a:r>
                <a:rPr lang="nl-NL" dirty="0"/>
                <a:t>/ Energieadviseur</a:t>
              </a:r>
              <a:endParaRPr dirty="0"/>
            </a:p>
          </p:txBody>
        </p:sp>
      </p:grpSp>
      <p:sp>
        <p:nvSpPr>
          <p:cNvPr id="21" name="Tekstvak 11">
            <a:extLst>
              <a:ext uri="{FF2B5EF4-FFF2-40B4-BE49-F238E27FC236}">
                <a16:creationId xmlns:a16="http://schemas.microsoft.com/office/drawing/2014/main" id="{8F175CA5-CBC2-8FF6-4959-B7C48A92280C}"/>
              </a:ext>
            </a:extLst>
          </p:cNvPr>
          <p:cNvSpPr txBox="1"/>
          <p:nvPr/>
        </p:nvSpPr>
        <p:spPr>
          <a:xfrm>
            <a:off x="1175082" y="3339442"/>
            <a:ext cx="77516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err="1"/>
              <a:t>Klant</a:t>
            </a:r>
            <a:endParaRPr dirty="0"/>
          </a:p>
        </p:txBody>
      </p:sp>
      <p:sp>
        <p:nvSpPr>
          <p:cNvPr id="22" name="Pijl: links/rechts 3">
            <a:extLst>
              <a:ext uri="{FF2B5EF4-FFF2-40B4-BE49-F238E27FC236}">
                <a16:creationId xmlns:a16="http://schemas.microsoft.com/office/drawing/2014/main" id="{7782AF02-8069-D7DF-32B4-B7DA323DC6C7}"/>
              </a:ext>
            </a:extLst>
          </p:cNvPr>
          <p:cNvSpPr/>
          <p:nvPr/>
        </p:nvSpPr>
        <p:spPr>
          <a:xfrm>
            <a:off x="2668173" y="1757677"/>
            <a:ext cx="650241" cy="3149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23" name="Pijl: omlaag 14">
            <a:extLst>
              <a:ext uri="{FF2B5EF4-FFF2-40B4-BE49-F238E27FC236}">
                <a16:creationId xmlns:a16="http://schemas.microsoft.com/office/drawing/2014/main" id="{B8FDC1C6-3771-F72D-E702-652B2C0B6DF1}"/>
              </a:ext>
            </a:extLst>
          </p:cNvPr>
          <p:cNvSpPr/>
          <p:nvPr/>
        </p:nvSpPr>
        <p:spPr>
          <a:xfrm>
            <a:off x="2833266" y="2006601"/>
            <a:ext cx="345442" cy="139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20"/>
                </a:moveTo>
                <a:lnTo>
                  <a:pt x="5400" y="189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20"/>
                </a:lnTo>
                <a:lnTo>
                  <a:pt x="21600" y="1892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5F5F5"/>
                </a:solidFill>
              </a:defRPr>
            </a:pPr>
            <a:endParaRPr/>
          </a:p>
        </p:txBody>
      </p:sp>
      <p:pic>
        <p:nvPicPr>
          <p:cNvPr id="24" name="Afbeelding 8" descr="Afbeelding 8">
            <a:extLst>
              <a:ext uri="{FF2B5EF4-FFF2-40B4-BE49-F238E27FC236}">
                <a16:creationId xmlns:a16="http://schemas.microsoft.com/office/drawing/2014/main" id="{5598E11B-BB3A-81FE-BAEB-A59AD413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" b="10"/>
          <a:stretch>
            <a:fillRect/>
          </a:stretch>
        </p:blipFill>
        <p:spPr>
          <a:xfrm>
            <a:off x="805823" y="1621848"/>
            <a:ext cx="1513682" cy="1513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chemeClr val="accent4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15" name="Afbeelding 71" descr="Afbeelding 71">
            <a:extLst>
              <a:ext uri="{FF2B5EF4-FFF2-40B4-BE49-F238E27FC236}">
                <a16:creationId xmlns:a16="http://schemas.microsoft.com/office/drawing/2014/main" id="{3B7E65BD-7A79-75AF-005E-448446062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21" y="4688893"/>
            <a:ext cx="1982592" cy="974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phic 23" descr="Graphic 23">
            <a:extLst>
              <a:ext uri="{FF2B5EF4-FFF2-40B4-BE49-F238E27FC236}">
                <a16:creationId xmlns:a16="http://schemas.microsoft.com/office/drawing/2014/main" id="{8EC42604-D223-6AC7-DC83-3555C40A2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782" y="4719172"/>
            <a:ext cx="914407" cy="91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Afbeelding 19" descr="Afbeelding 19">
            <a:extLst>
              <a:ext uri="{FF2B5EF4-FFF2-40B4-BE49-F238E27FC236}">
                <a16:creationId xmlns:a16="http://schemas.microsoft.com/office/drawing/2014/main" id="{8C92EBFF-2F5D-8968-9BCD-B89AB7158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263" y="4571496"/>
            <a:ext cx="2642901" cy="9329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Pijl: rechts 26">
            <a:extLst>
              <a:ext uri="{FF2B5EF4-FFF2-40B4-BE49-F238E27FC236}">
                <a16:creationId xmlns:a16="http://schemas.microsoft.com/office/drawing/2014/main" id="{713B4064-D626-3D96-6ACB-3A3E9EFD9D00}"/>
              </a:ext>
            </a:extLst>
          </p:cNvPr>
          <p:cNvSpPr/>
          <p:nvPr/>
        </p:nvSpPr>
        <p:spPr>
          <a:xfrm>
            <a:off x="7392023" y="4964793"/>
            <a:ext cx="623449" cy="3708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508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25" name="Tekstvak 29">
            <a:extLst>
              <a:ext uri="{FF2B5EF4-FFF2-40B4-BE49-F238E27FC236}">
                <a16:creationId xmlns:a16="http://schemas.microsoft.com/office/drawing/2014/main" id="{FDAD292E-939C-3AC0-588B-9CFB4F2F723D}"/>
              </a:ext>
            </a:extLst>
          </p:cNvPr>
          <p:cNvSpPr txBox="1"/>
          <p:nvPr/>
        </p:nvSpPr>
        <p:spPr>
          <a:xfrm>
            <a:off x="4265725" y="5535901"/>
            <a:ext cx="340552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Verzilverlening </a:t>
            </a:r>
            <a:r>
              <a:rPr dirty="0" err="1"/>
              <a:t>SVn</a:t>
            </a:r>
            <a:r>
              <a:rPr dirty="0"/>
              <a:t> € </a:t>
            </a:r>
            <a:r>
              <a:rPr lang="nl-NL" dirty="0"/>
              <a:t>30.</a:t>
            </a:r>
            <a:r>
              <a:rPr dirty="0"/>
              <a:t>000,-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BA2E252-C815-5B50-3B39-2DD302D98AD3}"/>
              </a:ext>
            </a:extLst>
          </p:cNvPr>
          <p:cNvSpPr txBox="1"/>
          <p:nvPr/>
        </p:nvSpPr>
        <p:spPr>
          <a:xfrm>
            <a:off x="9636741" y="4302272"/>
            <a:ext cx="2563125" cy="13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sz="1400" dirty="0">
                <a:solidFill>
                  <a:srgbClr val="37B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Voldoende overwaarde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sz="1400" dirty="0">
                <a:solidFill>
                  <a:srgbClr val="37B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Lagere energielasten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sz="1400" dirty="0">
                <a:solidFill>
                  <a:srgbClr val="37B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Geen verhoging maandlasten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37B34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Futura PT Heavy"/>
            </a:endParaRPr>
          </a:p>
        </p:txBody>
      </p:sp>
    </p:spTree>
    <p:extLst>
      <p:ext uri="{BB962C8B-B14F-4D97-AF65-F5344CB8AC3E}">
        <p14:creationId xmlns:p14="http://schemas.microsoft.com/office/powerpoint/2010/main" val="142888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E25E4-4F20-DC61-9139-7920B4F9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: afgeronde hoeken 20">
            <a:extLst>
              <a:ext uri="{FF2B5EF4-FFF2-40B4-BE49-F238E27FC236}">
                <a16:creationId xmlns:a16="http://schemas.microsoft.com/office/drawing/2014/main" id="{161D30F2-74E5-9949-6DE6-60FDFEDC4517}"/>
              </a:ext>
            </a:extLst>
          </p:cNvPr>
          <p:cNvSpPr/>
          <p:nvPr/>
        </p:nvSpPr>
        <p:spPr>
          <a:xfrm>
            <a:off x="152022" y="4384696"/>
            <a:ext cx="7775500" cy="1681367"/>
          </a:xfrm>
          <a:prstGeom prst="roundRect">
            <a:avLst>
              <a:gd name="adj" fmla="val 17969"/>
            </a:avLst>
          </a:prstGeom>
          <a:solidFill>
            <a:srgbClr val="CEEFDD"/>
          </a:solidFill>
          <a:ln w="50800">
            <a:solidFill>
              <a:srgbClr val="CEEFDD"/>
            </a:solidFill>
          </a:ln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58924-540E-979E-1B3E-2A55D2BBFA1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8070" y="527067"/>
            <a:ext cx="7505699" cy="1040484"/>
          </a:xfrm>
        </p:spPr>
        <p:txBody>
          <a:bodyPr/>
          <a:lstStyle/>
          <a:p>
            <a:r>
              <a:rPr lang="nl-NL" dirty="0"/>
              <a:t>Praktijk casussen</a:t>
            </a:r>
          </a:p>
          <a:p>
            <a:endParaRPr lang="nl-NL" dirty="0"/>
          </a:p>
        </p:txBody>
      </p:sp>
      <p:sp>
        <p:nvSpPr>
          <p:cNvPr id="8" name="Tekstvak 19">
            <a:extLst>
              <a:ext uri="{FF2B5EF4-FFF2-40B4-BE49-F238E27FC236}">
                <a16:creationId xmlns:a16="http://schemas.microsoft.com/office/drawing/2014/main" id="{76825256-3288-001D-05AD-B1DBC53DEFB9}"/>
              </a:ext>
            </a:extLst>
          </p:cNvPr>
          <p:cNvSpPr txBox="1"/>
          <p:nvPr/>
        </p:nvSpPr>
        <p:spPr>
          <a:xfrm>
            <a:off x="5522231" y="600306"/>
            <a:ext cx="6595974" cy="358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Weduwnaar (49) met 2 kinderen tienerleeftijd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Spaargeld aanwezig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Beperkte mogelijkheden hypotheekverhoging (verkorte looptijd) + over 2 jaar lastenverhoging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Veel onzekerheid toekomst, i.v.m. wegvallen toeslagen en lastenverhoging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Algehele woning aan onderhoud toe</a:t>
            </a:r>
          </a:p>
          <a:p>
            <a:pPr marL="285750" indent="-285750">
              <a:lnSpc>
                <a:spcPct val="150000"/>
              </a:lnSpc>
              <a:buSzPct val="100000"/>
              <a:buFont typeface="Calibri"/>
              <a:buChar char="-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  <a:buSzPct val="100000"/>
              <a:defRPr sz="1700">
                <a:solidFill>
                  <a:schemeClr val="accent1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Conclusie : klant komt in wachtstand</a:t>
            </a:r>
            <a:endParaRPr b="1" dirty="0"/>
          </a:p>
        </p:txBody>
      </p:sp>
      <p:pic>
        <p:nvPicPr>
          <p:cNvPr id="13" name="Afbeelding 76" descr="Afbeelding 76">
            <a:extLst>
              <a:ext uri="{FF2B5EF4-FFF2-40B4-BE49-F238E27FC236}">
                <a16:creationId xmlns:a16="http://schemas.microsoft.com/office/drawing/2014/main" id="{F04218E4-DD52-9557-38B8-3A19E403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1" y="4641439"/>
            <a:ext cx="1191485" cy="12057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ep 5">
            <a:extLst>
              <a:ext uri="{FF2B5EF4-FFF2-40B4-BE49-F238E27FC236}">
                <a16:creationId xmlns:a16="http://schemas.microsoft.com/office/drawing/2014/main" id="{012B2739-969D-916F-E228-93588DEA3945}"/>
              </a:ext>
            </a:extLst>
          </p:cNvPr>
          <p:cNvGrpSpPr/>
          <p:nvPr/>
        </p:nvGrpSpPr>
        <p:grpSpPr>
          <a:xfrm>
            <a:off x="3594820" y="1640181"/>
            <a:ext cx="1595124" cy="2060094"/>
            <a:chOff x="-1" y="-1"/>
            <a:chExt cx="1595123" cy="2060093"/>
          </a:xfrm>
        </p:grpSpPr>
        <p:pic>
          <p:nvPicPr>
            <p:cNvPr id="19" name="Afbeelding 9" descr="Afbeelding 9">
              <a:extLst>
                <a:ext uri="{FF2B5EF4-FFF2-40B4-BE49-F238E27FC236}">
                  <a16:creationId xmlns:a16="http://schemas.microsoft.com/office/drawing/2014/main" id="{6B3B102E-EF72-6AB2-5E7D-11EB53056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5880" y="-1"/>
              <a:ext cx="1483362" cy="14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3"/>
                    <a:pt x="4837" y="21600"/>
                    <a:pt x="10800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cubicBezTo>
                    <a:pt x="21600" y="4837"/>
                    <a:pt x="16763" y="0"/>
                    <a:pt x="10800" y="0"/>
                  </a:cubicBezTo>
                  <a:close/>
                </a:path>
              </a:pathLst>
            </a:custGeom>
            <a:ln w="63500" cap="rnd">
              <a:solidFill>
                <a:schemeClr val="accent2"/>
              </a:solidFill>
              <a:prstDash val="solid"/>
              <a:round/>
            </a:ln>
            <a:effectLst>
              <a:outerShdw blurRad="381000" dist="292100" dir="5400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20" name="Tekstvak 7">
              <a:extLst>
                <a:ext uri="{FF2B5EF4-FFF2-40B4-BE49-F238E27FC236}">
                  <a16:creationId xmlns:a16="http://schemas.microsoft.com/office/drawing/2014/main" id="{244D7A90-BF71-65DD-346C-88B4F06CA576}"/>
                </a:ext>
              </a:extLst>
            </p:cNvPr>
            <p:cNvSpPr txBox="1"/>
            <p:nvPr/>
          </p:nvSpPr>
          <p:spPr>
            <a:xfrm>
              <a:off x="-1" y="1689253"/>
              <a:ext cx="1595123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Fin. </a:t>
              </a:r>
              <a:r>
                <a:rPr dirty="0" err="1"/>
                <a:t>advis</a:t>
              </a:r>
              <a:r>
                <a:rPr lang="nl-NL" dirty="0" err="1"/>
                <a:t>eu</a:t>
              </a:r>
              <a:r>
                <a:rPr dirty="0"/>
                <a:t>r </a:t>
              </a:r>
            </a:p>
          </p:txBody>
        </p:sp>
      </p:grpSp>
      <p:sp>
        <p:nvSpPr>
          <p:cNvPr id="21" name="Tekstvak 11">
            <a:extLst>
              <a:ext uri="{FF2B5EF4-FFF2-40B4-BE49-F238E27FC236}">
                <a16:creationId xmlns:a16="http://schemas.microsoft.com/office/drawing/2014/main" id="{5D1938D9-6E18-D827-EF9F-E33A263E46EC}"/>
              </a:ext>
            </a:extLst>
          </p:cNvPr>
          <p:cNvSpPr txBox="1"/>
          <p:nvPr/>
        </p:nvSpPr>
        <p:spPr>
          <a:xfrm>
            <a:off x="1175082" y="3339442"/>
            <a:ext cx="77516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err="1"/>
              <a:t>Klant</a:t>
            </a:r>
            <a:endParaRPr dirty="0"/>
          </a:p>
        </p:txBody>
      </p:sp>
      <p:sp>
        <p:nvSpPr>
          <p:cNvPr id="22" name="Pijl: links/rechts 3">
            <a:extLst>
              <a:ext uri="{FF2B5EF4-FFF2-40B4-BE49-F238E27FC236}">
                <a16:creationId xmlns:a16="http://schemas.microsoft.com/office/drawing/2014/main" id="{C504B07D-FFE4-D4D8-CFC5-A97E47B179E1}"/>
              </a:ext>
            </a:extLst>
          </p:cNvPr>
          <p:cNvSpPr/>
          <p:nvPr/>
        </p:nvSpPr>
        <p:spPr>
          <a:xfrm>
            <a:off x="2668173" y="1757677"/>
            <a:ext cx="650241" cy="3149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23" name="Pijl: omlaag 14">
            <a:extLst>
              <a:ext uri="{FF2B5EF4-FFF2-40B4-BE49-F238E27FC236}">
                <a16:creationId xmlns:a16="http://schemas.microsoft.com/office/drawing/2014/main" id="{1C2E1EBF-E82C-1F97-AA4C-E4A5B61CDF1B}"/>
              </a:ext>
            </a:extLst>
          </p:cNvPr>
          <p:cNvSpPr/>
          <p:nvPr/>
        </p:nvSpPr>
        <p:spPr>
          <a:xfrm>
            <a:off x="2833266" y="2006601"/>
            <a:ext cx="345442" cy="1391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20"/>
                </a:moveTo>
                <a:lnTo>
                  <a:pt x="5400" y="189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20"/>
                </a:lnTo>
                <a:lnTo>
                  <a:pt x="21600" y="1892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5F5F5"/>
                </a:solidFill>
              </a:defRPr>
            </a:pPr>
            <a:endParaRPr/>
          </a:p>
        </p:txBody>
      </p:sp>
      <p:pic>
        <p:nvPicPr>
          <p:cNvPr id="24" name="Afbeelding 8" descr="Afbeelding 8">
            <a:extLst>
              <a:ext uri="{FF2B5EF4-FFF2-40B4-BE49-F238E27FC236}">
                <a16:creationId xmlns:a16="http://schemas.microsoft.com/office/drawing/2014/main" id="{F5F655B9-40E8-72C2-BAA7-DBAA9EA1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" b="10"/>
          <a:stretch>
            <a:fillRect/>
          </a:stretch>
        </p:blipFill>
        <p:spPr>
          <a:xfrm>
            <a:off x="805823" y="1621848"/>
            <a:ext cx="1513682" cy="1513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chemeClr val="accent4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16" name="Pijl: rechts 26">
            <a:extLst>
              <a:ext uri="{FF2B5EF4-FFF2-40B4-BE49-F238E27FC236}">
                <a16:creationId xmlns:a16="http://schemas.microsoft.com/office/drawing/2014/main" id="{B8FD5F57-66F4-F20A-7B76-73848BEB8EC8}"/>
              </a:ext>
            </a:extLst>
          </p:cNvPr>
          <p:cNvSpPr/>
          <p:nvPr/>
        </p:nvSpPr>
        <p:spPr>
          <a:xfrm>
            <a:off x="5678140" y="5184968"/>
            <a:ext cx="623449" cy="3708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50800">
            <a:solidFill>
              <a:schemeClr val="accent6"/>
            </a:solidFill>
          </a:ln>
        </p:spPr>
        <p:txBody>
          <a:bodyPr lIns="45718" tIns="45718" rIns="45718" bIns="45718" anchor="ctr"/>
          <a:lstStyle/>
          <a:p>
            <a:pPr algn="ctr">
              <a:defRPr sz="3600">
                <a:solidFill>
                  <a:srgbClr val="F5F5F5"/>
                </a:solidFill>
              </a:defRPr>
            </a:pPr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703BD0-1EB7-86F5-753D-A7B7E766E89D}"/>
              </a:ext>
            </a:extLst>
          </p:cNvPr>
          <p:cNvSpPr txBox="1"/>
          <p:nvPr/>
        </p:nvSpPr>
        <p:spPr>
          <a:xfrm>
            <a:off x="544454" y="4424075"/>
            <a:ext cx="4923065" cy="4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37B34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Door inzicht komt klant in beweging.</a:t>
            </a:r>
          </a:p>
        </p:txBody>
      </p:sp>
      <p:pic>
        <p:nvPicPr>
          <p:cNvPr id="4" name="Afbeelding 71" descr="Afbeelding 71">
            <a:extLst>
              <a:ext uri="{FF2B5EF4-FFF2-40B4-BE49-F238E27FC236}">
                <a16:creationId xmlns:a16="http://schemas.microsoft.com/office/drawing/2014/main" id="{76BBE8A8-7368-C080-1FBF-1F0F07EC5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78" y="4964793"/>
            <a:ext cx="1721808" cy="846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19" descr="Afbeelding 19">
            <a:extLst>
              <a:ext uri="{FF2B5EF4-FFF2-40B4-BE49-F238E27FC236}">
                <a16:creationId xmlns:a16="http://schemas.microsoft.com/office/drawing/2014/main" id="{320055E9-059A-4F4D-94D8-4908C1F05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383" y="4925724"/>
            <a:ext cx="2509376" cy="88579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lusteken 6">
            <a:extLst>
              <a:ext uri="{FF2B5EF4-FFF2-40B4-BE49-F238E27FC236}">
                <a16:creationId xmlns:a16="http://schemas.microsoft.com/office/drawing/2014/main" id="{96076E01-5975-BDA7-3D3E-6439ADEAEE4B}"/>
              </a:ext>
            </a:extLst>
          </p:cNvPr>
          <p:cNvSpPr/>
          <p:nvPr/>
        </p:nvSpPr>
        <p:spPr>
          <a:xfrm>
            <a:off x="2095913" y="4974006"/>
            <a:ext cx="723543" cy="782313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4C910E-CF15-2D24-F098-5D87738AE59F}"/>
              </a:ext>
            </a:extLst>
          </p:cNvPr>
          <p:cNvSpPr txBox="1"/>
          <p:nvPr/>
        </p:nvSpPr>
        <p:spPr>
          <a:xfrm>
            <a:off x="8116120" y="4467494"/>
            <a:ext cx="3297551" cy="16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sz="1400" dirty="0">
                <a:solidFill>
                  <a:srgbClr val="37B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Kozijnen, vloer en keuken (begroting hoger dan 28K)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r>
              <a:rPr lang="nl-NL" sz="1400" dirty="0">
                <a:solidFill>
                  <a:srgbClr val="37B3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Futura PT Heavy"/>
              </a:rPr>
              <a:t>Deel spaargeld apart houden –aflossing hypotheek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700">
                <a:solidFill>
                  <a:srgbClr val="37B34A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37B34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Futura PT Heavy"/>
            </a:endParaRPr>
          </a:p>
        </p:txBody>
      </p:sp>
    </p:spTree>
    <p:extLst>
      <p:ext uri="{BB962C8B-B14F-4D97-AF65-F5344CB8AC3E}">
        <p14:creationId xmlns:p14="http://schemas.microsoft.com/office/powerpoint/2010/main" val="257009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F1CF-860E-C964-C50C-E5E53A1E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D35A03-8F03-050E-CC08-D927920B6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195" y="2362066"/>
            <a:ext cx="7691048" cy="1424929"/>
          </a:xfrm>
        </p:spPr>
        <p:txBody>
          <a:bodyPr/>
          <a:lstStyle/>
          <a:p>
            <a:pPr algn="ctr"/>
            <a:r>
              <a:rPr lang="nl-NL" sz="3200" dirty="0"/>
              <a:t>“Wanneer je inzicht hebt, kun je pas goede keuze’s maken!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F718C-DA3A-2464-A665-95C66A11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227" y="5729510"/>
            <a:ext cx="4171471" cy="439947"/>
          </a:xfrm>
        </p:spPr>
        <p:txBody>
          <a:bodyPr/>
          <a:lstStyle/>
          <a:p>
            <a:r>
              <a:rPr lang="nl-NL" dirty="0"/>
              <a:t>Chantal Muller-Reerink</a:t>
            </a:r>
          </a:p>
        </p:txBody>
      </p:sp>
    </p:spTree>
    <p:extLst>
      <p:ext uri="{BB962C8B-B14F-4D97-AF65-F5344CB8AC3E}">
        <p14:creationId xmlns:p14="http://schemas.microsoft.com/office/powerpoint/2010/main" val="111999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3E695D4B-8F89-9D25-CE82-9FA5AC5F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63" y="2583201"/>
            <a:ext cx="6667374" cy="16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74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Energieloket achterhoek">
      <a:dk1>
        <a:sysClr val="windowText" lastClr="000000"/>
      </a:dk1>
      <a:lt1>
        <a:sysClr val="window" lastClr="FFFFFF"/>
      </a:lt1>
      <a:dk2>
        <a:srgbClr val="37B34A"/>
      </a:dk2>
      <a:lt2>
        <a:srgbClr val="FFFFFF"/>
      </a:lt2>
      <a:accent1>
        <a:srgbClr val="37B34A"/>
      </a:accent1>
      <a:accent2>
        <a:srgbClr val="FFB300"/>
      </a:accent2>
      <a:accent3>
        <a:srgbClr val="0355B1"/>
      </a:accent3>
      <a:accent4>
        <a:srgbClr val="63CF72"/>
      </a:accent4>
      <a:accent5>
        <a:srgbClr val="FFD371"/>
      </a:accent5>
      <a:accent6>
        <a:srgbClr val="87BFFD"/>
      </a:accent6>
      <a:hlink>
        <a:srgbClr val="000000"/>
      </a:hlink>
      <a:folHlink>
        <a:srgbClr val="FFB300"/>
      </a:folHlink>
    </a:clrScheme>
    <a:fontScheme name="Energieloket Achterhoek">
      <a:majorFont>
        <a:latin typeface="Fira Sans Heavy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314 L2300637 Energieloket Powerpoint.pptx" id="{5424C42E-E006-4A38-B946-DB95962472D8}" vid="{12246066-6E8D-411C-BDCA-10EF00DC5F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0912231A20D4684F247CCD2D87553" ma:contentTypeVersion="15" ma:contentTypeDescription="Een nieuw document maken." ma:contentTypeScope="" ma:versionID="95d288f6e034399d11d5b0662828d9dd">
  <xsd:schema xmlns:xsd="http://www.w3.org/2001/XMLSchema" xmlns:xs="http://www.w3.org/2001/XMLSchema" xmlns:p="http://schemas.microsoft.com/office/2006/metadata/properties" xmlns:ns2="70ca59fa-d859-4139-8e43-8195d1f01450" xmlns:ns3="432213f7-9eed-4a8d-ac0a-a5060c24fc37" targetNamespace="http://schemas.microsoft.com/office/2006/metadata/properties" ma:root="true" ma:fieldsID="e44896b1b567edd59996d4ca8bf1bec5" ns2:_="" ns3:_="">
    <xsd:import namespace="70ca59fa-d859-4139-8e43-8195d1f01450"/>
    <xsd:import namespace="432213f7-9eed-4a8d-ac0a-a5060c24fc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Test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a59fa-d859-4139-8e43-8195d1f01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" ma:index="14" nillable="true" ma:displayName="Inhoud" ma:format="Dropdown" ma:internalName="Test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968caea7-1364-4a0a-8c7c-fff63e870b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213f7-9eed-4a8d-ac0a-a5060c24fc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70ca59fa-d859-4139-8e43-8195d1f01450" xsi:nil="true"/>
    <lcf76f155ced4ddcb4097134ff3c332f xmlns="70ca59fa-d859-4139-8e43-8195d1f0145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FDB8D-2180-4351-AA90-BF8C719B4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ca59fa-d859-4139-8e43-8195d1f01450"/>
    <ds:schemaRef ds:uri="432213f7-9eed-4a8d-ac0a-a5060c24f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0C538-80C2-4681-BC92-00F3948604BC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0ca59fa-d859-4139-8e43-8195d1f01450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32213f7-9eed-4a8d-ac0a-a5060c24fc37"/>
  </ds:schemaRefs>
</ds:datastoreItem>
</file>

<file path=customXml/itemProps3.xml><?xml version="1.0" encoding="utf-8"?>
<ds:datastoreItem xmlns:ds="http://schemas.openxmlformats.org/officeDocument/2006/customXml" ds:itemID="{9667AD0C-7F93-470F-B0CA-015E75700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Energieloket Powerpoint</Template>
  <TotalTime>6074</TotalTime>
  <Words>326</Words>
  <Application>Microsoft Office PowerPoint</Application>
  <PresentationFormat>Widescreen</PresentationFormat>
  <Paragraphs>74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Toekomstbestendig Wonen.</vt:lpstr>
      <vt:lpstr>“Vanuit het bewonersperspectief blijkt dat het financiële aspect cruciaal is voor het slagen van de energietransitie”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“Wanneer je inzicht hebt, kun je pas goede keuze’s maken!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Jeroen aan het Rot</dc:creator>
  <cp:lastModifiedBy>Uil den, Mariska</cp:lastModifiedBy>
  <cp:revision>9</cp:revision>
  <cp:lastPrinted>2026-04-14T13:46:09Z</cp:lastPrinted>
  <dcterms:created xsi:type="dcterms:W3CDTF">2026-04-08T07:51:21Z</dcterms:created>
  <dcterms:modified xsi:type="dcterms:W3CDTF">2026-05-27T10:45:53Z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0x0101003910912231A20D4684F247CCD2D87553</vt:lpwstr>
  </property>
</Properties>
</file>